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6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8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51.xml" ContentType="application/vnd.openxmlformats-officedocument.presentationml.slide+xml"/>
  <Override PartName="/ppt/slides/slide46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61.xml" ContentType="application/vnd.openxmlformats-officedocument.presentationml.slide+xml"/>
  <Override PartName="/ppt/slides/slide33.xml" ContentType="application/vnd.openxmlformats-officedocument.presentationml.slide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50.xml.rels" ContentType="application/vnd.openxmlformats-package.relationships+xml"/>
  <Override PartName="/ppt/slides/_rels/slide36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63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58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55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4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52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6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55.jpeg" ContentType="image/jpeg"/>
  <Override PartName="/ppt/media/image54.jpeg" ContentType="image/jpeg"/>
  <Override PartName="/ppt/media/image53.jpeg" ContentType="image/jpeg"/>
  <Override PartName="/ppt/media/image51.jpeg" ContentType="image/jpeg"/>
  <Override PartName="/ppt/media/image49.jpeg" ContentType="image/jpeg"/>
  <Override PartName="/ppt/media/image46.jpeg" ContentType="image/jpeg"/>
  <Override PartName="/ppt/media/image45.jpeg" ContentType="image/jpeg"/>
  <Override PartName="/ppt/media/image52.jpeg" ContentType="image/jpeg"/>
  <Override PartName="/ppt/media/image48.jpeg" ContentType="image/jpeg"/>
  <Override PartName="/ppt/media/image44.jpeg" ContentType="image/jpeg"/>
  <Override PartName="/ppt/media/image43.png" ContentType="image/png"/>
  <Override PartName="/ppt/media/image41.png" ContentType="image/png"/>
  <Override PartName="/ppt/media/image40.png" ContentType="image/png"/>
  <Override PartName="/ppt/media/image36.png" ContentType="image/png"/>
  <Override PartName="/ppt/media/image39.png" ContentType="image/png"/>
  <Override PartName="/ppt/media/image35.png" ContentType="image/png"/>
  <Override PartName="/ppt/media/image34.png" ContentType="image/png"/>
  <Override PartName="/ppt/media/image32.png" ContentType="image/png"/>
  <Override PartName="/ppt/media/image29.jpeg" ContentType="image/jpeg"/>
  <Override PartName="/ppt/media/image27.png" ContentType="image/png"/>
  <Override PartName="/ppt/media/image26.png" ContentType="image/png"/>
  <Override PartName="/ppt/media/image30.png" ContentType="image/png"/>
  <Override PartName="/ppt/media/image25.jpeg" ContentType="image/jpeg"/>
  <Override PartName="/ppt/media/image23.jpeg" ContentType="image/jpeg"/>
  <Override PartName="/ppt/media/image22.jpeg" ContentType="image/jpeg"/>
  <Override PartName="/ppt/media/image24.jpeg" ContentType="image/jpeg"/>
  <Override PartName="/ppt/media/image28.jpeg" ContentType="image/jpeg"/>
  <Override PartName="/ppt/media/image38.png" ContentType="image/png"/>
  <Override PartName="/ppt/media/image33.png" ContentType="image/png"/>
  <Override PartName="/ppt/media/image19.jpeg" ContentType="image/jpeg"/>
  <Override PartName="/ppt/media/image42.png" ContentType="image/png"/>
  <Override PartName="/ppt/media/image17.jpeg" ContentType="image/jpeg"/>
  <Override PartName="/ppt/media/image16.jpeg" ContentType="image/jpeg"/>
  <Override PartName="/ppt/media/image15.jpeg" ContentType="image/jpeg"/>
  <Override PartName="/ppt/media/image50.jpeg" ContentType="image/jpeg"/>
  <Override PartName="/ppt/media/image13.jpeg" ContentType="image/jpeg"/>
  <Override PartName="/ppt/media/image56.png" ContentType="image/png"/>
  <Override PartName="/ppt/media/image12.jpeg" ContentType="image/jpeg"/>
  <Override PartName="/ppt/media/image20.jpeg" ContentType="image/jpeg"/>
  <Override PartName="/ppt/media/image11.jpeg" ContentType="image/jpeg"/>
  <Override PartName="/ppt/media/image10.jpeg" ContentType="image/jpeg"/>
  <Override PartName="/ppt/media/image37.png" ContentType="image/png"/>
  <Override PartName="/ppt/media/image8.jpeg" ContentType="image/jpeg"/>
  <Override PartName="/ppt/media/image31.png" ContentType="image/png"/>
  <Override PartName="/ppt/media/image21.png" ContentType="image/png"/>
  <Override PartName="/ppt/media/image7.jpeg" ContentType="image/jpeg"/>
  <Override PartName="/ppt/media/image4.jpeg" ContentType="image/jpeg"/>
  <Override PartName="/ppt/media/image9.jpeg" ContentType="image/jpeg"/>
  <Override PartName="/ppt/media/image3.png" ContentType="image/png"/>
  <Override PartName="/ppt/media/image18.jpeg" ContentType="image/jpeg"/>
  <Override PartName="/ppt/media/image6.jpeg" ContentType="image/jpeg"/>
  <Override PartName="/ppt/media/image57.png" ContentType="image/png"/>
  <Override PartName="/ppt/media/image5.jpeg" ContentType="image/jpeg"/>
  <Override PartName="/ppt/media/image2.png" ContentType="image/png"/>
  <Override PartName="/ppt/media/image14.jpeg" ContentType="image/jpeg"/>
  <Override PartName="/ppt/media/image47.jpeg" ContentType="image/jpeg"/>
  <Override PartName="/ppt/media/image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alibri"/>
              </a:rPr>
              <a:t>4/22/16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B4A050B-2A98-4CF8-B77D-B8C91068B93F}" type="slidenum">
              <a:rPr lang="en-US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7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jpeg"/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5" Type="http://schemas.openxmlformats.org/officeDocument/2006/relationships/image" Target="../media/image48.jpeg"/><Relationship Id="rId6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jpeg"/><Relationship Id="rId3" Type="http://schemas.openxmlformats.org/officeDocument/2006/relationships/image" Target="../media/image51.jpeg"/><Relationship Id="rId4" Type="http://schemas.openxmlformats.org/officeDocument/2006/relationships/image" Target="../media/image52.jpeg"/><Relationship Id="rId5" Type="http://schemas.openxmlformats.org/officeDocument/2006/relationships/image" Target="../media/image53.jpeg"/><Relationship Id="rId6" Type="http://schemas.openxmlformats.org/officeDocument/2006/relationships/slideLayout" Target="../slideLayouts/slideLayout2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2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2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Overview Of </a:t>
            </a:r>
            <a:r>
              <a:rPr lang="en-US" sz="6000">
                <a:solidFill>
                  <a:srgbClr val="000000"/>
                </a:solidFill>
                <a:latin typeface="Calibri Light"/>
              </a:rPr>
              <a:t>
</a:t>
            </a:r>
            <a:r>
              <a:rPr lang="en-US" sz="6000">
                <a:solidFill>
                  <a:srgbClr val="000000"/>
                </a:solidFill>
                <a:latin typeface="Calibri Light"/>
              </a:rPr>
              <a:t>A Liferay Portal </a:t>
            </a:r>
            <a:r>
              <a:rPr lang="en-US" sz="6000">
                <a:solidFill>
                  <a:srgbClr val="000000"/>
                </a:solidFill>
                <a:latin typeface="Calibri Light"/>
              </a:rPr>
              <a:t>
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Content Management System</a:t>
            </a:r>
            <a:endParaRPr/>
          </a:p>
        </p:txBody>
      </p:sp>
      <p:sp>
        <p:nvSpPr>
          <p:cNvPr id="40" name="CustomShape 2"/>
          <p:cNvSpPr/>
          <p:nvPr/>
        </p:nvSpPr>
        <p:spPr>
          <a:xfrm>
            <a:off x="2590920" y="4374720"/>
            <a:ext cx="7009920" cy="57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i="1" lang="en-US" sz="3200">
                <a:solidFill>
                  <a:srgbClr val="000000"/>
                </a:solidFill>
                <a:latin typeface="Calibri"/>
              </a:rPr>
              <a:t>Javeed Chida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57" name="CustomShape 2"/>
          <p:cNvSpPr/>
          <p:nvPr/>
        </p:nvSpPr>
        <p:spPr>
          <a:xfrm>
            <a:off x="9263520" y="1840680"/>
            <a:ext cx="247392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unit of information displayed on the website.</a:t>
            </a:r>
            <a:endParaRPr/>
          </a:p>
        </p:txBody>
      </p:sp>
      <p:sp>
        <p:nvSpPr>
          <p:cNvPr id="58" name="CustomShape 3"/>
          <p:cNvSpPr/>
          <p:nvPr/>
        </p:nvSpPr>
        <p:spPr>
          <a:xfrm>
            <a:off x="8967600" y="3675600"/>
            <a:ext cx="2473920" cy="173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Can be as simple as a rich text field, or several fields (rich text, image, link to a document, etc.)</a:t>
            </a:r>
            <a:endParaRPr/>
          </a:p>
        </p:txBody>
      </p:sp>
      <p:sp>
        <p:nvSpPr>
          <p:cNvPr id="59" name="CustomShape 4"/>
          <p:cNvSpPr/>
          <p:nvPr/>
        </p:nvSpPr>
        <p:spPr>
          <a:xfrm>
            <a:off x="6890760" y="537516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Structure</a:t>
            </a:r>
            <a:endParaRPr/>
          </a:p>
        </p:txBody>
      </p:sp>
      <p:sp>
        <p:nvSpPr>
          <p:cNvPr id="60" name="CustomShape 5"/>
          <p:cNvSpPr/>
          <p:nvPr/>
        </p:nvSpPr>
        <p:spPr>
          <a:xfrm>
            <a:off x="6890760" y="577584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Template</a:t>
            </a:r>
            <a:endParaRPr/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62" name="CustomShape 2"/>
          <p:cNvSpPr/>
          <p:nvPr/>
        </p:nvSpPr>
        <p:spPr>
          <a:xfrm>
            <a:off x="9263520" y="1840680"/>
            <a:ext cx="247392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unit of information displayed on the website.</a:t>
            </a:r>
            <a:endParaRPr/>
          </a:p>
        </p:txBody>
      </p:sp>
      <p:sp>
        <p:nvSpPr>
          <p:cNvPr id="63" name="CustomShape 3"/>
          <p:cNvSpPr/>
          <p:nvPr/>
        </p:nvSpPr>
        <p:spPr>
          <a:xfrm>
            <a:off x="8967600" y="3675600"/>
            <a:ext cx="2473920" cy="173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Can be as simple as a rich text field, or several fields (rich text, image, link to a document, etc.)</a:t>
            </a:r>
            <a:endParaRPr/>
          </a:p>
        </p:txBody>
      </p:sp>
      <p:pic>
        <p:nvPicPr>
          <p:cNvPr id="64" name="Picture 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274240" y="5105160"/>
            <a:ext cx="2225880" cy="1341000"/>
          </a:xfrm>
          <a:prstGeom prst="rect">
            <a:avLst/>
          </a:prstGeom>
          <a:ln>
            <a:noFill/>
          </a:ln>
        </p:spPr>
      </p:pic>
      <p:sp>
        <p:nvSpPr>
          <p:cNvPr id="65" name="CustomShape 4"/>
          <p:cNvSpPr/>
          <p:nvPr/>
        </p:nvSpPr>
        <p:spPr>
          <a:xfrm>
            <a:off x="6890760" y="537516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Structure</a:t>
            </a:r>
            <a:endParaRPr/>
          </a:p>
        </p:txBody>
      </p:sp>
      <p:sp>
        <p:nvSpPr>
          <p:cNvPr id="66" name="CustomShape 5"/>
          <p:cNvSpPr/>
          <p:nvPr/>
        </p:nvSpPr>
        <p:spPr>
          <a:xfrm>
            <a:off x="6890760" y="577584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Template</a:t>
            </a:r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68" name="CustomShape 2"/>
          <p:cNvSpPr/>
          <p:nvPr/>
        </p:nvSpPr>
        <p:spPr>
          <a:xfrm>
            <a:off x="9263520" y="1840680"/>
            <a:ext cx="247392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unit of information displayed on the website.</a:t>
            </a:r>
            <a:endParaRPr/>
          </a:p>
        </p:txBody>
      </p:sp>
      <p:sp>
        <p:nvSpPr>
          <p:cNvPr id="69" name="CustomShape 3"/>
          <p:cNvSpPr/>
          <p:nvPr/>
        </p:nvSpPr>
        <p:spPr>
          <a:xfrm>
            <a:off x="8967600" y="3675600"/>
            <a:ext cx="2473920" cy="173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Can be as simple as a rich text field, or several fields (rich text, image, link to a document, etc.)</a:t>
            </a:r>
            <a:endParaRPr/>
          </a:p>
        </p:txBody>
      </p:sp>
      <p:sp>
        <p:nvSpPr>
          <p:cNvPr id="70" name="CustomShape 4"/>
          <p:cNvSpPr/>
          <p:nvPr/>
        </p:nvSpPr>
        <p:spPr>
          <a:xfrm>
            <a:off x="6890760" y="537516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>
                <a:solidFill>
                  <a:srgbClr val="000000"/>
                </a:solidFill>
                <a:latin typeface="Calibri"/>
              </a:rPr>
              <a:t>Structure</a:t>
            </a:r>
            <a:endParaRPr/>
          </a:p>
        </p:txBody>
      </p:sp>
      <p:sp>
        <p:nvSpPr>
          <p:cNvPr id="71" name="CustomShape 5"/>
          <p:cNvSpPr/>
          <p:nvPr/>
        </p:nvSpPr>
        <p:spPr>
          <a:xfrm>
            <a:off x="6890760" y="577584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Template</a:t>
            </a:r>
            <a:endParaRPr/>
          </a:p>
        </p:txBody>
      </p:sp>
      <p:pic>
        <p:nvPicPr>
          <p:cNvPr id="72" name="Picture 7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84240" y="3204000"/>
            <a:ext cx="2142720" cy="214272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74" name="CustomShape 2"/>
          <p:cNvSpPr/>
          <p:nvPr/>
        </p:nvSpPr>
        <p:spPr>
          <a:xfrm>
            <a:off x="9263520" y="1840680"/>
            <a:ext cx="247392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unit of information displayed on the website.</a:t>
            </a:r>
            <a:endParaRPr/>
          </a:p>
        </p:txBody>
      </p:sp>
      <p:sp>
        <p:nvSpPr>
          <p:cNvPr id="75" name="CustomShape 3"/>
          <p:cNvSpPr/>
          <p:nvPr/>
        </p:nvSpPr>
        <p:spPr>
          <a:xfrm>
            <a:off x="8967600" y="3675600"/>
            <a:ext cx="2473920" cy="173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Can be as simple as a rich text field, or several fields (rich text, image, link to a document, etc.)</a:t>
            </a:r>
            <a:endParaRPr/>
          </a:p>
        </p:txBody>
      </p:sp>
      <p:sp>
        <p:nvSpPr>
          <p:cNvPr id="76" name="CustomShape 4"/>
          <p:cNvSpPr/>
          <p:nvPr/>
        </p:nvSpPr>
        <p:spPr>
          <a:xfrm>
            <a:off x="6890760" y="537516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>
                <a:solidFill>
                  <a:srgbClr val="000000"/>
                </a:solidFill>
                <a:latin typeface="Calibri"/>
              </a:rPr>
              <a:t>Structure</a:t>
            </a:r>
            <a:endParaRPr/>
          </a:p>
        </p:txBody>
      </p:sp>
      <p:sp>
        <p:nvSpPr>
          <p:cNvPr id="77" name="CustomShape 5"/>
          <p:cNvSpPr/>
          <p:nvPr/>
        </p:nvSpPr>
        <p:spPr>
          <a:xfrm>
            <a:off x="6890760" y="577584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>
                <a:solidFill>
                  <a:srgbClr val="000000"/>
                </a:solidFill>
                <a:latin typeface="Calibri"/>
              </a:rPr>
              <a:t>Template</a:t>
            </a:r>
            <a:endParaRPr/>
          </a:p>
        </p:txBody>
      </p:sp>
      <p:pic>
        <p:nvPicPr>
          <p:cNvPr id="78" name="Picture 7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84240" y="320400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79" name="Pictur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875480" y="3373560"/>
            <a:ext cx="1703160" cy="957960"/>
          </a:xfrm>
          <a:prstGeom prst="rect">
            <a:avLst/>
          </a:prstGeom>
          <a:ln>
            <a:noFill/>
          </a:ln>
        </p:spPr>
      </p:pic>
      <p:pic>
        <p:nvPicPr>
          <p:cNvPr id="80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875480" y="4198680"/>
            <a:ext cx="1810800" cy="114840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82" name="CustomShape 2"/>
          <p:cNvSpPr/>
          <p:nvPr/>
        </p:nvSpPr>
        <p:spPr>
          <a:xfrm>
            <a:off x="9263520" y="1840680"/>
            <a:ext cx="247392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unit of information displayed on the website.</a:t>
            </a:r>
            <a:endParaRPr/>
          </a:p>
        </p:txBody>
      </p:sp>
      <p:sp>
        <p:nvSpPr>
          <p:cNvPr id="83" name="CustomShape 3"/>
          <p:cNvSpPr/>
          <p:nvPr/>
        </p:nvSpPr>
        <p:spPr>
          <a:xfrm>
            <a:off x="8967600" y="3675600"/>
            <a:ext cx="2473920" cy="173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Can be as simple as a rich text field, or several fields (rich text, image, link to a document, etc.)</a:t>
            </a:r>
            <a:endParaRPr/>
          </a:p>
        </p:txBody>
      </p:sp>
      <p:sp>
        <p:nvSpPr>
          <p:cNvPr id="84" name="CustomShape 4"/>
          <p:cNvSpPr/>
          <p:nvPr/>
        </p:nvSpPr>
        <p:spPr>
          <a:xfrm>
            <a:off x="6733800" y="366156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>
                <a:solidFill>
                  <a:srgbClr val="000000"/>
                </a:solidFill>
                <a:latin typeface="Calibri"/>
              </a:rPr>
              <a:t>Structure</a:t>
            </a:r>
            <a:endParaRPr/>
          </a:p>
        </p:txBody>
      </p:sp>
      <p:pic>
        <p:nvPicPr>
          <p:cNvPr id="85" name="Picture 7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97080" y="330696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86" name="Picture 1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850000" y="4451400"/>
            <a:ext cx="804960" cy="452520"/>
          </a:xfrm>
          <a:prstGeom prst="rect">
            <a:avLst/>
          </a:prstGeom>
          <a:ln>
            <a:noFill/>
          </a:ln>
        </p:spPr>
      </p:pic>
      <p:pic>
        <p:nvPicPr>
          <p:cNvPr id="87" name="Picture 1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797080" y="4845600"/>
            <a:ext cx="910800" cy="577440"/>
          </a:xfrm>
          <a:prstGeom prst="rect">
            <a:avLst/>
          </a:prstGeom>
          <a:ln>
            <a:noFill/>
          </a:ln>
        </p:spPr>
      </p:pic>
      <p:sp>
        <p:nvSpPr>
          <p:cNvPr id="88" name="CustomShape 5"/>
          <p:cNvSpPr/>
          <p:nvPr/>
        </p:nvSpPr>
        <p:spPr>
          <a:xfrm>
            <a:off x="6733800" y="4422240"/>
            <a:ext cx="1250280" cy="63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>
                <a:solidFill>
                  <a:srgbClr val="000000"/>
                </a:solidFill>
                <a:latin typeface="Calibri"/>
              </a:rPr>
              <a:t>Template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90" name="CustomShape 2"/>
          <p:cNvSpPr/>
          <p:nvPr/>
        </p:nvSpPr>
        <p:spPr>
          <a:xfrm>
            <a:off x="9263520" y="1840680"/>
            <a:ext cx="247392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unit of information displayed on the website.</a:t>
            </a:r>
            <a:endParaRPr/>
          </a:p>
        </p:txBody>
      </p:sp>
      <p:sp>
        <p:nvSpPr>
          <p:cNvPr id="91" name="CustomShape 3"/>
          <p:cNvSpPr/>
          <p:nvPr/>
        </p:nvSpPr>
        <p:spPr>
          <a:xfrm>
            <a:off x="8967600" y="3675600"/>
            <a:ext cx="2473920" cy="173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Can be as simple as a rich text field, or several fields (rich text, image, link to a document, etc.)</a:t>
            </a:r>
            <a:endParaRPr/>
          </a:p>
        </p:txBody>
      </p:sp>
      <p:sp>
        <p:nvSpPr>
          <p:cNvPr id="92" name="CustomShape 4"/>
          <p:cNvSpPr/>
          <p:nvPr/>
        </p:nvSpPr>
        <p:spPr>
          <a:xfrm>
            <a:off x="6733800" y="366156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>
                <a:solidFill>
                  <a:srgbClr val="000000"/>
                </a:solidFill>
                <a:latin typeface="Calibri"/>
              </a:rPr>
              <a:t>Structure</a:t>
            </a:r>
            <a:endParaRPr/>
          </a:p>
        </p:txBody>
      </p:sp>
      <p:sp>
        <p:nvSpPr>
          <p:cNvPr id="93" name="CustomShape 5"/>
          <p:cNvSpPr/>
          <p:nvPr/>
        </p:nvSpPr>
        <p:spPr>
          <a:xfrm>
            <a:off x="6733800" y="4422240"/>
            <a:ext cx="1250280" cy="63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>
                <a:solidFill>
                  <a:srgbClr val="000000"/>
                </a:solidFill>
                <a:latin typeface="Calibri"/>
              </a:rPr>
              <a:t>Template</a:t>
            </a:r>
            <a:endParaRPr/>
          </a:p>
        </p:txBody>
      </p:sp>
      <p:pic>
        <p:nvPicPr>
          <p:cNvPr id="94" name="Picture 7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97080" y="330696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95" name="Pictur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77120" y="3563640"/>
            <a:ext cx="2285640" cy="1523520"/>
          </a:xfrm>
          <a:prstGeom prst="rect">
            <a:avLst/>
          </a:prstGeom>
          <a:ln>
            <a:noFill/>
          </a:ln>
        </p:spPr>
      </p:pic>
      <p:pic>
        <p:nvPicPr>
          <p:cNvPr id="96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850000" y="4451400"/>
            <a:ext cx="804960" cy="452520"/>
          </a:xfrm>
          <a:prstGeom prst="rect">
            <a:avLst/>
          </a:prstGeom>
          <a:ln>
            <a:noFill/>
          </a:ln>
        </p:spPr>
      </p:pic>
      <p:pic>
        <p:nvPicPr>
          <p:cNvPr id="97" name="Picture 1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797080" y="4845600"/>
            <a:ext cx="910800" cy="57744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99" name="CustomShape 2"/>
          <p:cNvSpPr/>
          <p:nvPr/>
        </p:nvSpPr>
        <p:spPr>
          <a:xfrm>
            <a:off x="9263520" y="1840680"/>
            <a:ext cx="247392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unit of information displayed on the website.</a:t>
            </a:r>
            <a:endParaRPr/>
          </a:p>
        </p:txBody>
      </p:sp>
      <p:sp>
        <p:nvSpPr>
          <p:cNvPr id="100" name="CustomShape 3"/>
          <p:cNvSpPr/>
          <p:nvPr/>
        </p:nvSpPr>
        <p:spPr>
          <a:xfrm>
            <a:off x="8967600" y="3675600"/>
            <a:ext cx="2473920" cy="173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Can be as simple as a rich text field, or several fields (rich text, image, link to a document, etc.)</a:t>
            </a:r>
            <a:endParaRPr/>
          </a:p>
        </p:txBody>
      </p:sp>
      <p:sp>
        <p:nvSpPr>
          <p:cNvPr id="101" name="CustomShape 4"/>
          <p:cNvSpPr/>
          <p:nvPr/>
        </p:nvSpPr>
        <p:spPr>
          <a:xfrm>
            <a:off x="6733800" y="366156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>
                <a:solidFill>
                  <a:srgbClr val="000000"/>
                </a:solidFill>
                <a:latin typeface="Calibri"/>
              </a:rPr>
              <a:t>Structure</a:t>
            </a:r>
            <a:endParaRPr/>
          </a:p>
        </p:txBody>
      </p:sp>
      <p:sp>
        <p:nvSpPr>
          <p:cNvPr id="102" name="CustomShape 5"/>
          <p:cNvSpPr/>
          <p:nvPr/>
        </p:nvSpPr>
        <p:spPr>
          <a:xfrm>
            <a:off x="6733800" y="442224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>
                <a:solidFill>
                  <a:srgbClr val="000000"/>
                </a:solidFill>
                <a:latin typeface="Calibri"/>
              </a:rPr>
              <a:t>Template</a:t>
            </a:r>
            <a:endParaRPr/>
          </a:p>
        </p:txBody>
      </p:sp>
      <p:pic>
        <p:nvPicPr>
          <p:cNvPr id="103" name="Picture 7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156200" y="2814480"/>
            <a:ext cx="1888920" cy="1888920"/>
          </a:xfrm>
          <a:prstGeom prst="rect">
            <a:avLst/>
          </a:prstGeom>
          <a:ln>
            <a:noFill/>
          </a:ln>
        </p:spPr>
      </p:pic>
      <p:pic>
        <p:nvPicPr>
          <p:cNvPr id="104" name="Picture 1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72480" y="3165120"/>
            <a:ext cx="2666520" cy="2220840"/>
          </a:xfrm>
          <a:prstGeom prst="rect">
            <a:avLst/>
          </a:prstGeom>
          <a:ln>
            <a:noFill/>
          </a:ln>
        </p:spPr>
      </p:pic>
      <p:pic>
        <p:nvPicPr>
          <p:cNvPr id="105" name="Picture 1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850000" y="4451400"/>
            <a:ext cx="804960" cy="452520"/>
          </a:xfrm>
          <a:prstGeom prst="rect">
            <a:avLst/>
          </a:prstGeom>
          <a:ln>
            <a:noFill/>
          </a:ln>
        </p:spPr>
      </p:pic>
      <p:pic>
        <p:nvPicPr>
          <p:cNvPr id="106" name="Picture 17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797080" y="4845600"/>
            <a:ext cx="910800" cy="57744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108" name="CustomShape 2"/>
          <p:cNvSpPr/>
          <p:nvPr/>
        </p:nvSpPr>
        <p:spPr>
          <a:xfrm>
            <a:off x="9263520" y="1840680"/>
            <a:ext cx="247392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unit of information displayed on the website.</a:t>
            </a:r>
            <a:endParaRPr/>
          </a:p>
        </p:txBody>
      </p:sp>
      <p:sp>
        <p:nvSpPr>
          <p:cNvPr id="109" name="CustomShape 3"/>
          <p:cNvSpPr/>
          <p:nvPr/>
        </p:nvSpPr>
        <p:spPr>
          <a:xfrm>
            <a:off x="8967600" y="3675600"/>
            <a:ext cx="2473920" cy="173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Can be as simple as a rich text field, or several fields (rich text, image, link to a document, etc.)</a:t>
            </a:r>
            <a:endParaRPr/>
          </a:p>
        </p:txBody>
      </p:sp>
      <p:sp>
        <p:nvSpPr>
          <p:cNvPr id="110" name="CustomShape 4"/>
          <p:cNvSpPr/>
          <p:nvPr/>
        </p:nvSpPr>
        <p:spPr>
          <a:xfrm>
            <a:off x="6733800" y="366156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>
                <a:solidFill>
                  <a:srgbClr val="000000"/>
                </a:solidFill>
                <a:latin typeface="Calibri"/>
              </a:rPr>
              <a:t>Structure</a:t>
            </a:r>
            <a:endParaRPr/>
          </a:p>
        </p:txBody>
      </p:sp>
      <p:sp>
        <p:nvSpPr>
          <p:cNvPr id="111" name="CustomShape 5"/>
          <p:cNvSpPr/>
          <p:nvPr/>
        </p:nvSpPr>
        <p:spPr>
          <a:xfrm>
            <a:off x="6733800" y="442224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>
                <a:solidFill>
                  <a:srgbClr val="000000"/>
                </a:solidFill>
                <a:latin typeface="Calibri"/>
              </a:rPr>
              <a:t>Template</a:t>
            </a:r>
            <a:endParaRPr/>
          </a:p>
        </p:txBody>
      </p:sp>
      <p:pic>
        <p:nvPicPr>
          <p:cNvPr id="112" name="Picture 1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97080" y="330696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113" name="Pictur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629720" y="320400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114" name="Picture 1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541400" y="3056400"/>
            <a:ext cx="1218960" cy="1218960"/>
          </a:xfrm>
          <a:prstGeom prst="rect">
            <a:avLst/>
          </a:prstGeom>
          <a:ln>
            <a:noFill/>
          </a:ln>
        </p:spPr>
      </p:pic>
      <p:pic>
        <p:nvPicPr>
          <p:cNvPr id="115" name="Picture 13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853800" y="4295880"/>
            <a:ext cx="1762920" cy="991440"/>
          </a:xfrm>
          <a:prstGeom prst="rect">
            <a:avLst/>
          </a:prstGeom>
          <a:ln>
            <a:noFill/>
          </a:ln>
        </p:spPr>
      </p:pic>
      <p:pic>
        <p:nvPicPr>
          <p:cNvPr id="116" name="Picture 14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849840" y="5179680"/>
            <a:ext cx="1910520" cy="121140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118" name="CustomShape 2"/>
          <p:cNvSpPr/>
          <p:nvPr/>
        </p:nvSpPr>
        <p:spPr>
          <a:xfrm>
            <a:off x="9263520" y="1840680"/>
            <a:ext cx="247392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unit of information displayed on the website.</a:t>
            </a:r>
            <a:endParaRPr/>
          </a:p>
        </p:txBody>
      </p:sp>
      <p:sp>
        <p:nvSpPr>
          <p:cNvPr id="119" name="CustomShape 3"/>
          <p:cNvSpPr/>
          <p:nvPr/>
        </p:nvSpPr>
        <p:spPr>
          <a:xfrm>
            <a:off x="8967600" y="3675600"/>
            <a:ext cx="2473920" cy="173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Can be as simple as a rich text field, or several fields (rich text, image, link to a document, etc.)</a:t>
            </a:r>
            <a:endParaRPr/>
          </a:p>
        </p:txBody>
      </p:sp>
      <p:sp>
        <p:nvSpPr>
          <p:cNvPr id="120" name="CustomShape 4"/>
          <p:cNvSpPr/>
          <p:nvPr/>
        </p:nvSpPr>
        <p:spPr>
          <a:xfrm>
            <a:off x="6733800" y="366156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>
                <a:solidFill>
                  <a:srgbClr val="000000"/>
                </a:solidFill>
                <a:latin typeface="Calibri"/>
              </a:rPr>
              <a:t>Structure</a:t>
            </a:r>
            <a:endParaRPr/>
          </a:p>
        </p:txBody>
      </p:sp>
      <p:sp>
        <p:nvSpPr>
          <p:cNvPr id="121" name="CustomShape 5"/>
          <p:cNvSpPr/>
          <p:nvPr/>
        </p:nvSpPr>
        <p:spPr>
          <a:xfrm>
            <a:off x="6733800" y="442224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>
                <a:solidFill>
                  <a:srgbClr val="000000"/>
                </a:solidFill>
                <a:latin typeface="Calibri"/>
              </a:rPr>
              <a:t>Template</a:t>
            </a:r>
            <a:endParaRPr/>
          </a:p>
        </p:txBody>
      </p:sp>
      <p:pic>
        <p:nvPicPr>
          <p:cNvPr id="122" name="Picture 1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97080" y="330696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123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827000" y="3405960"/>
            <a:ext cx="1476000" cy="1638000"/>
          </a:xfrm>
          <a:prstGeom prst="rect">
            <a:avLst/>
          </a:prstGeom>
          <a:ln>
            <a:noFill/>
          </a:ln>
        </p:spPr>
      </p:pic>
      <p:pic>
        <p:nvPicPr>
          <p:cNvPr id="124" name="Picture 13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541400" y="3056400"/>
            <a:ext cx="1218960" cy="1218960"/>
          </a:xfrm>
          <a:prstGeom prst="rect">
            <a:avLst/>
          </a:prstGeom>
          <a:ln>
            <a:noFill/>
          </a:ln>
        </p:spPr>
      </p:pic>
      <p:pic>
        <p:nvPicPr>
          <p:cNvPr id="125" name="Picture 14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637520" y="4078080"/>
            <a:ext cx="1218960" cy="1218960"/>
          </a:xfrm>
          <a:prstGeom prst="rect">
            <a:avLst/>
          </a:prstGeom>
          <a:ln>
            <a:noFill/>
          </a:ln>
        </p:spPr>
      </p:pic>
      <p:pic>
        <p:nvPicPr>
          <p:cNvPr id="126" name="Picture 15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850000" y="4451400"/>
            <a:ext cx="804960" cy="452520"/>
          </a:xfrm>
          <a:prstGeom prst="rect">
            <a:avLst/>
          </a:prstGeom>
          <a:ln>
            <a:noFill/>
          </a:ln>
        </p:spPr>
      </p:pic>
      <p:pic>
        <p:nvPicPr>
          <p:cNvPr id="127" name="Picture 16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797080" y="4845600"/>
            <a:ext cx="910800" cy="57744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3729240" y="2151360"/>
            <a:ext cx="5342760" cy="143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8800">
                <a:solidFill>
                  <a:srgbClr val="000000"/>
                </a:solidFill>
                <a:latin typeface="Calibri"/>
              </a:rPr>
              <a:t>WHY!?!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1601640" y="2400840"/>
            <a:ext cx="836676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To help you understand :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the difference between a portlet and web content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a portal is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US" sz="2400">
                <a:solidFill>
                  <a:srgbClr val="000000"/>
                </a:solidFill>
                <a:latin typeface="Calibri"/>
              </a:rPr>
              <a:t>need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 for structures and templates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…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and the </a:t>
            </a:r>
            <a:r>
              <a:rPr b="1" lang="en-US" sz="2400">
                <a:solidFill>
                  <a:srgbClr val="000000"/>
                </a:solidFill>
                <a:latin typeface="Calibri"/>
              </a:rPr>
              <a:t>difference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 between them</a:t>
            </a:r>
            <a:endParaRPr/>
          </a:p>
        </p:txBody>
      </p:sp>
      <p:sp>
        <p:nvSpPr>
          <p:cNvPr id="42" name="CustomShape 2"/>
          <p:cNvSpPr/>
          <p:nvPr/>
        </p:nvSpPr>
        <p:spPr>
          <a:xfrm>
            <a:off x="1536120" y="692280"/>
            <a:ext cx="9825120" cy="100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Calibri"/>
              </a:rPr>
              <a:t>Objectives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057680" y="502200"/>
            <a:ext cx="5342760" cy="1064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A simple web content item</a:t>
            </a:r>
            <a:endParaRPr/>
          </a:p>
        </p:txBody>
      </p:sp>
      <p:pic>
        <p:nvPicPr>
          <p:cNvPr id="130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42720" y="1501920"/>
            <a:ext cx="6400440" cy="110448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057680" y="502200"/>
            <a:ext cx="5342760" cy="1064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A simple web content item</a:t>
            </a:r>
            <a:endParaRPr/>
          </a:p>
        </p:txBody>
      </p:sp>
      <p:pic>
        <p:nvPicPr>
          <p:cNvPr id="132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42720" y="1501920"/>
            <a:ext cx="6400440" cy="1104480"/>
          </a:xfrm>
          <a:prstGeom prst="rect">
            <a:avLst/>
          </a:prstGeom>
          <a:ln>
            <a:noFill/>
          </a:ln>
        </p:spPr>
      </p:pic>
      <p:pic>
        <p:nvPicPr>
          <p:cNvPr id="133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7840" y="3100680"/>
            <a:ext cx="4105800" cy="11880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1057680" y="502200"/>
            <a:ext cx="5342760" cy="1064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A simple web content item</a:t>
            </a:r>
            <a:endParaRPr/>
          </a:p>
        </p:txBody>
      </p:sp>
      <p:pic>
        <p:nvPicPr>
          <p:cNvPr id="135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42720" y="1501920"/>
            <a:ext cx="6400440" cy="1104480"/>
          </a:xfrm>
          <a:prstGeom prst="rect">
            <a:avLst/>
          </a:prstGeom>
          <a:ln>
            <a:noFill/>
          </a:ln>
        </p:spPr>
      </p:pic>
      <p:pic>
        <p:nvPicPr>
          <p:cNvPr id="136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576040" y="3022200"/>
            <a:ext cx="5934600" cy="2385720"/>
          </a:xfrm>
          <a:prstGeom prst="rect">
            <a:avLst/>
          </a:prstGeom>
          <a:ln>
            <a:noFill/>
          </a:ln>
        </p:spPr>
      </p:pic>
      <p:pic>
        <p:nvPicPr>
          <p:cNvPr id="137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47840" y="3100680"/>
            <a:ext cx="4105800" cy="11880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057680" y="502200"/>
            <a:ext cx="5342760" cy="1064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A complex web content item</a:t>
            </a:r>
            <a:endParaRPr/>
          </a:p>
        </p:txBody>
      </p:sp>
      <p:pic>
        <p:nvPicPr>
          <p:cNvPr id="139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81640" y="1732320"/>
            <a:ext cx="8440200" cy="244080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057680" y="502200"/>
            <a:ext cx="5342760" cy="1064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A complex web content item</a:t>
            </a:r>
            <a:endParaRPr/>
          </a:p>
        </p:txBody>
      </p:sp>
      <p:pic>
        <p:nvPicPr>
          <p:cNvPr id="14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8960" y="1086840"/>
            <a:ext cx="3847680" cy="1112760"/>
          </a:xfrm>
          <a:prstGeom prst="rect">
            <a:avLst/>
          </a:prstGeom>
          <a:ln>
            <a:noFill/>
          </a:ln>
        </p:spPr>
      </p:pic>
      <p:pic>
        <p:nvPicPr>
          <p:cNvPr id="142" name="Picture 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018960" y="2486160"/>
            <a:ext cx="4251240" cy="424764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57680" y="502200"/>
            <a:ext cx="5342760" cy="1064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A complex web content item</a:t>
            </a:r>
            <a:endParaRPr/>
          </a:p>
        </p:txBody>
      </p:sp>
      <p:pic>
        <p:nvPicPr>
          <p:cNvPr id="14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8960" y="1086840"/>
            <a:ext cx="3847680" cy="1112760"/>
          </a:xfrm>
          <a:prstGeom prst="rect">
            <a:avLst/>
          </a:prstGeom>
          <a:ln>
            <a:noFill/>
          </a:ln>
        </p:spPr>
      </p:pic>
      <p:pic>
        <p:nvPicPr>
          <p:cNvPr id="145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85800" y="2364480"/>
            <a:ext cx="2725200" cy="3630240"/>
          </a:xfrm>
          <a:prstGeom prst="rect">
            <a:avLst/>
          </a:prstGeom>
          <a:ln>
            <a:noFill/>
          </a:ln>
        </p:spPr>
      </p:pic>
      <p:pic>
        <p:nvPicPr>
          <p:cNvPr id="146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221880" y="2363760"/>
            <a:ext cx="2772360" cy="3644640"/>
          </a:xfrm>
          <a:prstGeom prst="rect">
            <a:avLst/>
          </a:prstGeom>
          <a:ln>
            <a:noFill/>
          </a:ln>
        </p:spPr>
      </p:pic>
      <p:pic>
        <p:nvPicPr>
          <p:cNvPr id="147" name="Picture 9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9105120" y="2363760"/>
            <a:ext cx="2703960" cy="3668040"/>
          </a:xfrm>
          <a:prstGeom prst="rect">
            <a:avLst/>
          </a:prstGeom>
          <a:ln>
            <a:noFill/>
          </a:ln>
        </p:spPr>
      </p:pic>
      <p:pic>
        <p:nvPicPr>
          <p:cNvPr id="148" name="Picture 10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17040" y="2363760"/>
            <a:ext cx="2657880" cy="363060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150" name="CustomShape 2"/>
          <p:cNvSpPr/>
          <p:nvPr/>
        </p:nvSpPr>
        <p:spPr>
          <a:xfrm>
            <a:off x="9263520" y="1840680"/>
            <a:ext cx="247392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unit of information displayed on the website.</a:t>
            </a:r>
            <a:endParaRPr/>
          </a:p>
        </p:txBody>
      </p:sp>
      <p:sp>
        <p:nvSpPr>
          <p:cNvPr id="151" name="CustomShape 3"/>
          <p:cNvSpPr/>
          <p:nvPr/>
        </p:nvSpPr>
        <p:spPr>
          <a:xfrm>
            <a:off x="8967600" y="3675600"/>
            <a:ext cx="2473920" cy="173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Can be as simple as a rich text field, or several fields (rich text, image, link to a document, etc.)</a:t>
            </a:r>
            <a:endParaRPr/>
          </a:p>
        </p:txBody>
      </p:sp>
      <p:sp>
        <p:nvSpPr>
          <p:cNvPr id="152" name="CustomShape 4"/>
          <p:cNvSpPr/>
          <p:nvPr/>
        </p:nvSpPr>
        <p:spPr>
          <a:xfrm>
            <a:off x="6890760" y="537516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Structure</a:t>
            </a:r>
            <a:endParaRPr/>
          </a:p>
        </p:txBody>
      </p:sp>
      <p:sp>
        <p:nvSpPr>
          <p:cNvPr id="153" name="CustomShape 5"/>
          <p:cNvSpPr/>
          <p:nvPr/>
        </p:nvSpPr>
        <p:spPr>
          <a:xfrm>
            <a:off x="6890760" y="577584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Template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155" name="CustomShape 2"/>
          <p:cNvSpPr/>
          <p:nvPr/>
        </p:nvSpPr>
        <p:spPr>
          <a:xfrm>
            <a:off x="9263520" y="1840680"/>
            <a:ext cx="247392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unit of information displayed on the website.</a:t>
            </a:r>
            <a:endParaRPr/>
          </a:p>
        </p:txBody>
      </p:sp>
      <p:sp>
        <p:nvSpPr>
          <p:cNvPr id="156" name="CustomShape 3"/>
          <p:cNvSpPr/>
          <p:nvPr/>
        </p:nvSpPr>
        <p:spPr>
          <a:xfrm>
            <a:off x="8967600" y="3675600"/>
            <a:ext cx="2473920" cy="173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Can be as simple as a rich text field, or several fields (rich text, image, link to a document, etc.)</a:t>
            </a:r>
            <a:endParaRPr/>
          </a:p>
        </p:txBody>
      </p:sp>
      <p:sp>
        <p:nvSpPr>
          <p:cNvPr id="157" name="CustomShape 4"/>
          <p:cNvSpPr/>
          <p:nvPr/>
        </p:nvSpPr>
        <p:spPr>
          <a:xfrm>
            <a:off x="4198320" y="5952240"/>
            <a:ext cx="247392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AKA ‘Journal Article’</a:t>
            </a:r>
            <a:endParaRPr/>
          </a:p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(Liferay jargon)</a:t>
            </a:r>
            <a:endParaRPr/>
          </a:p>
        </p:txBody>
      </p:sp>
      <p:sp>
        <p:nvSpPr>
          <p:cNvPr id="158" name="CustomShape 5"/>
          <p:cNvSpPr/>
          <p:nvPr/>
        </p:nvSpPr>
        <p:spPr>
          <a:xfrm>
            <a:off x="6890760" y="537516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Structure</a:t>
            </a:r>
            <a:endParaRPr/>
          </a:p>
        </p:txBody>
      </p:sp>
      <p:sp>
        <p:nvSpPr>
          <p:cNvPr id="159" name="CustomShape 6"/>
          <p:cNvSpPr/>
          <p:nvPr/>
        </p:nvSpPr>
        <p:spPr>
          <a:xfrm>
            <a:off x="6890760" y="577584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Template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161" name="CustomShape 2"/>
          <p:cNvSpPr/>
          <p:nvPr/>
        </p:nvSpPr>
        <p:spPr>
          <a:xfrm>
            <a:off x="9263520" y="1840680"/>
            <a:ext cx="247392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unit of information displayed on the website.</a:t>
            </a:r>
            <a:endParaRPr/>
          </a:p>
        </p:txBody>
      </p:sp>
      <p:sp>
        <p:nvSpPr>
          <p:cNvPr id="162" name="CustomShape 3"/>
          <p:cNvSpPr/>
          <p:nvPr/>
        </p:nvSpPr>
        <p:spPr>
          <a:xfrm>
            <a:off x="8967600" y="3675600"/>
            <a:ext cx="2473920" cy="173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Can be as simple as a rich text field, or several fields (rich text, image, link to a document, etc.)</a:t>
            </a:r>
            <a:endParaRPr/>
          </a:p>
        </p:txBody>
      </p:sp>
      <p:sp>
        <p:nvSpPr>
          <p:cNvPr id="163" name="CustomShape 4"/>
          <p:cNvSpPr/>
          <p:nvPr/>
        </p:nvSpPr>
        <p:spPr>
          <a:xfrm>
            <a:off x="4198320" y="5952240"/>
            <a:ext cx="247392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AKA ‘Journal Article’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(Liferay jargon)</a:t>
            </a:r>
            <a:endParaRPr/>
          </a:p>
        </p:txBody>
      </p:sp>
      <p:sp>
        <p:nvSpPr>
          <p:cNvPr id="164" name="CustomShape 5"/>
          <p:cNvSpPr/>
          <p:nvPr/>
        </p:nvSpPr>
        <p:spPr>
          <a:xfrm>
            <a:off x="1045800" y="5238000"/>
            <a:ext cx="247392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Not to be confused with ‘document’</a:t>
            </a:r>
            <a:endParaRPr/>
          </a:p>
        </p:txBody>
      </p:sp>
      <p:sp>
        <p:nvSpPr>
          <p:cNvPr id="165" name="CustomShape 6"/>
          <p:cNvSpPr/>
          <p:nvPr/>
        </p:nvSpPr>
        <p:spPr>
          <a:xfrm>
            <a:off x="6890760" y="537516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Structure</a:t>
            </a:r>
            <a:endParaRPr/>
          </a:p>
        </p:txBody>
      </p:sp>
      <p:sp>
        <p:nvSpPr>
          <p:cNvPr id="166" name="CustomShape 7"/>
          <p:cNvSpPr/>
          <p:nvPr/>
        </p:nvSpPr>
        <p:spPr>
          <a:xfrm>
            <a:off x="6890760" y="577584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Template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168" name="CustomShape 2"/>
          <p:cNvSpPr/>
          <p:nvPr/>
        </p:nvSpPr>
        <p:spPr>
          <a:xfrm>
            <a:off x="9263520" y="1840680"/>
            <a:ext cx="247392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unit of information displayed on the website.</a:t>
            </a:r>
            <a:endParaRPr/>
          </a:p>
        </p:txBody>
      </p:sp>
      <p:sp>
        <p:nvSpPr>
          <p:cNvPr id="169" name="CustomShape 3"/>
          <p:cNvSpPr/>
          <p:nvPr/>
        </p:nvSpPr>
        <p:spPr>
          <a:xfrm>
            <a:off x="8967600" y="3675600"/>
            <a:ext cx="2473920" cy="173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Can be as simple as a rich text field, or several fields (rich text, image, link to a document, etc.)</a:t>
            </a:r>
            <a:endParaRPr/>
          </a:p>
        </p:txBody>
      </p:sp>
      <p:sp>
        <p:nvSpPr>
          <p:cNvPr id="170" name="CustomShape 4"/>
          <p:cNvSpPr/>
          <p:nvPr/>
        </p:nvSpPr>
        <p:spPr>
          <a:xfrm>
            <a:off x="4198320" y="5952240"/>
            <a:ext cx="247392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AKA ‘Journal Article’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(Liferay jargon)</a:t>
            </a:r>
            <a:endParaRPr/>
          </a:p>
        </p:txBody>
      </p:sp>
      <p:sp>
        <p:nvSpPr>
          <p:cNvPr id="171" name="CustomShape 5"/>
          <p:cNvSpPr/>
          <p:nvPr/>
        </p:nvSpPr>
        <p:spPr>
          <a:xfrm>
            <a:off x="1045800" y="5238000"/>
            <a:ext cx="247392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Not to be confused with ‘document’</a:t>
            </a:r>
            <a:endParaRPr/>
          </a:p>
        </p:txBody>
      </p:sp>
      <p:sp>
        <p:nvSpPr>
          <p:cNvPr id="172" name="CustomShape 6"/>
          <p:cNvSpPr/>
          <p:nvPr/>
        </p:nvSpPr>
        <p:spPr>
          <a:xfrm>
            <a:off x="122400" y="5997600"/>
            <a:ext cx="1377360" cy="57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i="1" lang="en-US" sz="1600">
                <a:solidFill>
                  <a:srgbClr val="000000"/>
                </a:solidFill>
                <a:latin typeface="Calibri"/>
              </a:rPr>
              <a:t>Content repository</a:t>
            </a:r>
            <a:endParaRPr/>
          </a:p>
        </p:txBody>
      </p:sp>
      <p:sp>
        <p:nvSpPr>
          <p:cNvPr id="173" name="CustomShape 7"/>
          <p:cNvSpPr/>
          <p:nvPr/>
        </p:nvSpPr>
        <p:spPr>
          <a:xfrm>
            <a:off x="6890760" y="537516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Structure</a:t>
            </a:r>
            <a:endParaRPr/>
          </a:p>
        </p:txBody>
      </p:sp>
      <p:sp>
        <p:nvSpPr>
          <p:cNvPr id="174" name="CustomShape 8"/>
          <p:cNvSpPr/>
          <p:nvPr/>
        </p:nvSpPr>
        <p:spPr>
          <a:xfrm>
            <a:off x="6890760" y="577584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Template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176" name="CustomShape 2"/>
          <p:cNvSpPr/>
          <p:nvPr/>
        </p:nvSpPr>
        <p:spPr>
          <a:xfrm>
            <a:off x="9263520" y="1840680"/>
            <a:ext cx="247392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unit of information displayed on the website.</a:t>
            </a:r>
            <a:endParaRPr/>
          </a:p>
        </p:txBody>
      </p:sp>
      <p:sp>
        <p:nvSpPr>
          <p:cNvPr id="177" name="CustomShape 3"/>
          <p:cNvSpPr/>
          <p:nvPr/>
        </p:nvSpPr>
        <p:spPr>
          <a:xfrm>
            <a:off x="8967600" y="3675600"/>
            <a:ext cx="2473920" cy="173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Can be as simple as a rich text field, or several fields (rich text, image, link to a document, etc.)</a:t>
            </a:r>
            <a:endParaRPr/>
          </a:p>
        </p:txBody>
      </p:sp>
      <p:sp>
        <p:nvSpPr>
          <p:cNvPr id="178" name="CustomShape 4"/>
          <p:cNvSpPr/>
          <p:nvPr/>
        </p:nvSpPr>
        <p:spPr>
          <a:xfrm>
            <a:off x="4198320" y="5952240"/>
            <a:ext cx="247392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AKA ‘Journal Article’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(Liferay jargon)</a:t>
            </a:r>
            <a:endParaRPr/>
          </a:p>
        </p:txBody>
      </p:sp>
      <p:sp>
        <p:nvSpPr>
          <p:cNvPr id="179" name="CustomShape 5"/>
          <p:cNvSpPr/>
          <p:nvPr/>
        </p:nvSpPr>
        <p:spPr>
          <a:xfrm>
            <a:off x="1045800" y="5238000"/>
            <a:ext cx="247392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Not to be confused with ‘document’</a:t>
            </a:r>
            <a:endParaRPr/>
          </a:p>
        </p:txBody>
      </p:sp>
      <p:sp>
        <p:nvSpPr>
          <p:cNvPr id="180" name="CustomShape 6"/>
          <p:cNvSpPr/>
          <p:nvPr/>
        </p:nvSpPr>
        <p:spPr>
          <a:xfrm>
            <a:off x="122400" y="5997600"/>
            <a:ext cx="1377360" cy="57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i="1" lang="en-US" sz="1600">
                <a:solidFill>
                  <a:srgbClr val="000000"/>
                </a:solidFill>
                <a:latin typeface="Calibri"/>
              </a:rPr>
              <a:t>Content repository</a:t>
            </a:r>
            <a:endParaRPr/>
          </a:p>
        </p:txBody>
      </p:sp>
      <p:sp>
        <p:nvSpPr>
          <p:cNvPr id="181" name="CustomShape 7"/>
          <p:cNvSpPr/>
          <p:nvPr/>
        </p:nvSpPr>
        <p:spPr>
          <a:xfrm>
            <a:off x="1655640" y="6013800"/>
            <a:ext cx="1377360" cy="57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i="1" lang="en-US" sz="1600">
                <a:solidFill>
                  <a:srgbClr val="000000"/>
                </a:solidFill>
                <a:latin typeface="Calibri"/>
              </a:rPr>
              <a:t>Document repository</a:t>
            </a:r>
            <a:endParaRPr/>
          </a:p>
        </p:txBody>
      </p:sp>
      <p:sp>
        <p:nvSpPr>
          <p:cNvPr id="182" name="CustomShape 8"/>
          <p:cNvSpPr/>
          <p:nvPr/>
        </p:nvSpPr>
        <p:spPr>
          <a:xfrm>
            <a:off x="6890760" y="537516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Structure</a:t>
            </a:r>
            <a:endParaRPr/>
          </a:p>
        </p:txBody>
      </p:sp>
      <p:sp>
        <p:nvSpPr>
          <p:cNvPr id="183" name="CustomShape 9"/>
          <p:cNvSpPr/>
          <p:nvPr/>
        </p:nvSpPr>
        <p:spPr>
          <a:xfrm>
            <a:off x="6890760" y="577584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Template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185" name="CustomShape 2"/>
          <p:cNvSpPr/>
          <p:nvPr/>
        </p:nvSpPr>
        <p:spPr>
          <a:xfrm>
            <a:off x="9263520" y="1840680"/>
            <a:ext cx="247392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unit of information displayed on the website.</a:t>
            </a:r>
            <a:endParaRPr/>
          </a:p>
        </p:txBody>
      </p:sp>
      <p:sp>
        <p:nvSpPr>
          <p:cNvPr id="186" name="CustomShape 3"/>
          <p:cNvSpPr/>
          <p:nvPr/>
        </p:nvSpPr>
        <p:spPr>
          <a:xfrm>
            <a:off x="8967600" y="3675600"/>
            <a:ext cx="2473920" cy="173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Can be as simple as a rich text field, or several fields (rich text, image, link to a document, etc.)</a:t>
            </a:r>
            <a:endParaRPr/>
          </a:p>
        </p:txBody>
      </p:sp>
      <p:sp>
        <p:nvSpPr>
          <p:cNvPr id="187" name="CustomShape 4"/>
          <p:cNvSpPr/>
          <p:nvPr/>
        </p:nvSpPr>
        <p:spPr>
          <a:xfrm>
            <a:off x="4198320" y="5952240"/>
            <a:ext cx="247392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AKA ‘Journal Article’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(Liferay jargon)</a:t>
            </a:r>
            <a:endParaRPr/>
          </a:p>
        </p:txBody>
      </p:sp>
      <p:sp>
        <p:nvSpPr>
          <p:cNvPr id="188" name="CustomShape 5"/>
          <p:cNvSpPr/>
          <p:nvPr/>
        </p:nvSpPr>
        <p:spPr>
          <a:xfrm>
            <a:off x="1045800" y="5238000"/>
            <a:ext cx="247392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Not to be confused with ‘document’</a:t>
            </a:r>
            <a:endParaRPr/>
          </a:p>
        </p:txBody>
      </p:sp>
      <p:sp>
        <p:nvSpPr>
          <p:cNvPr id="189" name="CustomShape 6"/>
          <p:cNvSpPr/>
          <p:nvPr/>
        </p:nvSpPr>
        <p:spPr>
          <a:xfrm>
            <a:off x="122400" y="5997600"/>
            <a:ext cx="1377360" cy="57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</a:rPr>
              <a:t>Content repository</a:t>
            </a:r>
            <a:endParaRPr/>
          </a:p>
        </p:txBody>
      </p:sp>
      <p:sp>
        <p:nvSpPr>
          <p:cNvPr id="190" name="CustomShape 7"/>
          <p:cNvSpPr/>
          <p:nvPr/>
        </p:nvSpPr>
        <p:spPr>
          <a:xfrm>
            <a:off x="1655640" y="6013800"/>
            <a:ext cx="1377360" cy="57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</a:rPr>
              <a:t>Document repository</a:t>
            </a:r>
            <a:endParaRPr/>
          </a:p>
        </p:txBody>
      </p:sp>
      <p:sp>
        <p:nvSpPr>
          <p:cNvPr id="191" name="CustomShape 8"/>
          <p:cNvSpPr/>
          <p:nvPr/>
        </p:nvSpPr>
        <p:spPr>
          <a:xfrm>
            <a:off x="376560" y="3794400"/>
            <a:ext cx="247392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Gets versioned </a:t>
            </a:r>
            <a:endParaRPr/>
          </a:p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when it is updated</a:t>
            </a:r>
            <a:endParaRPr/>
          </a:p>
        </p:txBody>
      </p:sp>
      <p:sp>
        <p:nvSpPr>
          <p:cNvPr id="192" name="CustomShape 9"/>
          <p:cNvSpPr/>
          <p:nvPr/>
        </p:nvSpPr>
        <p:spPr>
          <a:xfrm>
            <a:off x="6890760" y="537516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Structure</a:t>
            </a:r>
            <a:endParaRPr/>
          </a:p>
        </p:txBody>
      </p:sp>
      <p:sp>
        <p:nvSpPr>
          <p:cNvPr id="193" name="CustomShape 10"/>
          <p:cNvSpPr/>
          <p:nvPr/>
        </p:nvSpPr>
        <p:spPr>
          <a:xfrm>
            <a:off x="6890760" y="577584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Template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2353320" y="379800"/>
            <a:ext cx="7887960" cy="563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Calibri"/>
              </a:rPr>
              <a:t>Building Up To A Metaphor</a:t>
            </a:r>
            <a:endParaRPr/>
          </a:p>
        </p:txBody>
      </p:sp>
      <p:pic>
        <p:nvPicPr>
          <p:cNvPr id="195" name="Picture 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7120" y="2818800"/>
            <a:ext cx="2247480" cy="3323880"/>
          </a:xfrm>
          <a:prstGeom prst="rect">
            <a:avLst/>
          </a:prstGeom>
          <a:ln>
            <a:noFill/>
          </a:ln>
        </p:spPr>
      </p:pic>
      <p:pic>
        <p:nvPicPr>
          <p:cNvPr id="196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867400" y="2649240"/>
            <a:ext cx="2259360" cy="3333960"/>
          </a:xfrm>
          <a:prstGeom prst="rect">
            <a:avLst/>
          </a:prstGeom>
          <a:ln>
            <a:noFill/>
          </a:ln>
        </p:spPr>
      </p:pic>
      <p:pic>
        <p:nvPicPr>
          <p:cNvPr id="197" name="Picture 10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356000" y="2490120"/>
            <a:ext cx="2216520" cy="3285720"/>
          </a:xfrm>
          <a:prstGeom prst="rect">
            <a:avLst/>
          </a:prstGeom>
          <a:ln>
            <a:noFill/>
          </a:ln>
        </p:spPr>
      </p:pic>
      <p:pic>
        <p:nvPicPr>
          <p:cNvPr id="198" name="Picture 11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192360" y="2399040"/>
            <a:ext cx="2162520" cy="3249720"/>
          </a:xfrm>
          <a:prstGeom prst="rect">
            <a:avLst/>
          </a:prstGeom>
          <a:ln>
            <a:noFill/>
          </a:ln>
        </p:spPr>
      </p:pic>
      <p:pic>
        <p:nvPicPr>
          <p:cNvPr id="199" name="Picture 1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323480" y="2271960"/>
            <a:ext cx="2160720" cy="320616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3045600" y="1165320"/>
            <a:ext cx="4569840" cy="828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Think of CONTENT as movie posters</a:t>
            </a:r>
            <a:endParaRPr/>
          </a:p>
          <a:p>
            <a:pPr algn="ctr"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  <a:latin typeface="Calibri"/>
              </a:rPr>
              <a:t>Each web content item is </a:t>
            </a:r>
            <a:r>
              <a:rPr b="1" lang="en-US" sz="1700">
                <a:solidFill>
                  <a:srgbClr val="000000"/>
                </a:solidFill>
                <a:latin typeface="Calibri"/>
              </a:rPr>
              <a:t>a movie poster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203" name="CustomShape 2"/>
          <p:cNvSpPr/>
          <p:nvPr/>
        </p:nvSpPr>
        <p:spPr>
          <a:xfrm>
            <a:off x="9105120" y="1727280"/>
            <a:ext cx="226188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A web application that can be added to a </a:t>
            </a:r>
            <a:r>
              <a:rPr b="1" i="1" lang="en-US">
                <a:solidFill>
                  <a:srgbClr val="000000"/>
                </a:solidFill>
                <a:latin typeface="Calibri"/>
              </a:rPr>
              <a:t>page of a portal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205" name="CustomShape 2"/>
          <p:cNvSpPr/>
          <p:nvPr/>
        </p:nvSpPr>
        <p:spPr>
          <a:xfrm>
            <a:off x="9105120" y="1727280"/>
            <a:ext cx="226188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web application that can be added to a </a:t>
            </a:r>
            <a:r>
              <a:rPr b="1" lang="en-US">
                <a:solidFill>
                  <a:srgbClr val="000000"/>
                </a:solidFill>
                <a:latin typeface="Calibri"/>
              </a:rPr>
              <a:t>page of a portal</a:t>
            </a:r>
            <a:endParaRPr/>
          </a:p>
        </p:txBody>
      </p:sp>
      <p:sp>
        <p:nvSpPr>
          <p:cNvPr id="206" name="CustomShape 3"/>
          <p:cNvSpPr/>
          <p:nvPr/>
        </p:nvSpPr>
        <p:spPr>
          <a:xfrm>
            <a:off x="9514440" y="3772800"/>
            <a:ext cx="226188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Configurable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208" name="CustomShape 2"/>
          <p:cNvSpPr/>
          <p:nvPr/>
        </p:nvSpPr>
        <p:spPr>
          <a:xfrm>
            <a:off x="9105120" y="1727280"/>
            <a:ext cx="226188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web application that can be added to a </a:t>
            </a:r>
            <a:r>
              <a:rPr b="1" lang="en-US">
                <a:solidFill>
                  <a:srgbClr val="000000"/>
                </a:solidFill>
                <a:latin typeface="Calibri"/>
              </a:rPr>
              <a:t>page of a portal</a:t>
            </a:r>
            <a:endParaRPr/>
          </a:p>
        </p:txBody>
      </p:sp>
      <p:sp>
        <p:nvSpPr>
          <p:cNvPr id="209" name="CustomShape 3"/>
          <p:cNvSpPr/>
          <p:nvPr/>
        </p:nvSpPr>
        <p:spPr>
          <a:xfrm>
            <a:off x="9514440" y="3772800"/>
            <a:ext cx="2502000" cy="79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Configurable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1400">
                <a:solidFill>
                  <a:srgbClr val="000000"/>
                </a:solidFill>
                <a:latin typeface="Calibri"/>
              </a:rPr>
              <a:t>E.g. a portlet can have a border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211" name="CustomShape 2"/>
          <p:cNvSpPr/>
          <p:nvPr/>
        </p:nvSpPr>
        <p:spPr>
          <a:xfrm>
            <a:off x="9105120" y="1727280"/>
            <a:ext cx="226188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web application that can be added to a </a:t>
            </a:r>
            <a:r>
              <a:rPr b="1" lang="en-US">
                <a:solidFill>
                  <a:srgbClr val="000000"/>
                </a:solidFill>
                <a:latin typeface="Calibri"/>
              </a:rPr>
              <a:t>page of a portal</a:t>
            </a:r>
            <a:endParaRPr/>
          </a:p>
        </p:txBody>
      </p:sp>
      <p:sp>
        <p:nvSpPr>
          <p:cNvPr id="212" name="CustomShape 3"/>
          <p:cNvSpPr/>
          <p:nvPr/>
        </p:nvSpPr>
        <p:spPr>
          <a:xfrm>
            <a:off x="8408880" y="4925520"/>
            <a:ext cx="27338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Reusable</a:t>
            </a:r>
            <a:endParaRPr/>
          </a:p>
        </p:txBody>
      </p:sp>
      <p:sp>
        <p:nvSpPr>
          <p:cNvPr id="213" name="CustomShape 4"/>
          <p:cNvSpPr/>
          <p:nvPr/>
        </p:nvSpPr>
        <p:spPr>
          <a:xfrm>
            <a:off x="9514440" y="3772800"/>
            <a:ext cx="226188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Configurable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215" name="CustomShape 2"/>
          <p:cNvSpPr/>
          <p:nvPr/>
        </p:nvSpPr>
        <p:spPr>
          <a:xfrm>
            <a:off x="9105120" y="1727280"/>
            <a:ext cx="226188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web application that can be added to a </a:t>
            </a:r>
            <a:r>
              <a:rPr b="1" lang="en-US">
                <a:solidFill>
                  <a:srgbClr val="000000"/>
                </a:solidFill>
                <a:latin typeface="Calibri"/>
              </a:rPr>
              <a:t>page of a portal</a:t>
            </a:r>
            <a:endParaRPr/>
          </a:p>
        </p:txBody>
      </p:sp>
      <p:sp>
        <p:nvSpPr>
          <p:cNvPr id="216" name="CustomShape 3"/>
          <p:cNvSpPr/>
          <p:nvPr/>
        </p:nvSpPr>
        <p:spPr>
          <a:xfrm>
            <a:off x="9514440" y="3772800"/>
            <a:ext cx="226188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Configurable</a:t>
            </a:r>
            <a:endParaRPr/>
          </a:p>
        </p:txBody>
      </p:sp>
      <p:sp>
        <p:nvSpPr>
          <p:cNvPr id="217" name="CustomShape 4"/>
          <p:cNvSpPr/>
          <p:nvPr/>
        </p:nvSpPr>
        <p:spPr>
          <a:xfrm>
            <a:off x="7998480" y="4738320"/>
            <a:ext cx="3096000" cy="109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Reusable</a:t>
            </a:r>
            <a:endParaRPr/>
          </a:p>
          <a:p>
            <a:pPr algn="ctr">
              <a:lnSpc>
                <a:spcPct val="100000"/>
              </a:lnSpc>
            </a:pPr>
            <a:r>
              <a:rPr i="1" lang="en-US" sz="1600">
                <a:solidFill>
                  <a:srgbClr val="000000"/>
                </a:solidFill>
                <a:latin typeface="Calibri"/>
              </a:rPr>
              <a:t>More than 90% of website </a:t>
            </a:r>
            <a:endParaRPr/>
          </a:p>
          <a:p>
            <a:pPr algn="ctr">
              <a:lnSpc>
                <a:spcPct val="100000"/>
              </a:lnSpc>
            </a:pPr>
            <a:r>
              <a:rPr i="1" lang="en-US" sz="1600">
                <a:solidFill>
                  <a:srgbClr val="000000"/>
                </a:solidFill>
                <a:latin typeface="Calibri"/>
              </a:rPr>
              <a:t>is </a:t>
            </a:r>
            <a:r>
              <a:rPr b="1" i="1" lang="en-US" sz="1600">
                <a:solidFill>
                  <a:srgbClr val="000000"/>
                </a:solidFill>
                <a:latin typeface="Calibri"/>
              </a:rPr>
              <a:t>2</a:t>
            </a:r>
            <a:r>
              <a:rPr i="1" lang="en-US" sz="1600">
                <a:solidFill>
                  <a:srgbClr val="000000"/>
                </a:solidFill>
                <a:latin typeface="Calibri"/>
              </a:rPr>
              <a:t> portlets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219" name="CustomShape 2"/>
          <p:cNvSpPr/>
          <p:nvPr/>
        </p:nvSpPr>
        <p:spPr>
          <a:xfrm>
            <a:off x="9105120" y="1727280"/>
            <a:ext cx="226188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web application that can be added to a </a:t>
            </a:r>
            <a:r>
              <a:rPr b="1" lang="en-US">
                <a:solidFill>
                  <a:srgbClr val="000000"/>
                </a:solidFill>
                <a:latin typeface="Calibri"/>
              </a:rPr>
              <a:t>page of a portal</a:t>
            </a:r>
            <a:endParaRPr/>
          </a:p>
        </p:txBody>
      </p:sp>
      <p:sp>
        <p:nvSpPr>
          <p:cNvPr id="220" name="CustomShape 3"/>
          <p:cNvSpPr/>
          <p:nvPr/>
        </p:nvSpPr>
        <p:spPr>
          <a:xfrm>
            <a:off x="8003880" y="5796720"/>
            <a:ext cx="177156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 sz="1400">
                <a:solidFill>
                  <a:srgbClr val="000000"/>
                </a:solidFill>
                <a:latin typeface="Calibri"/>
              </a:rPr>
              <a:t>Web Content 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1400">
                <a:solidFill>
                  <a:srgbClr val="000000"/>
                </a:solidFill>
                <a:latin typeface="Calibri"/>
              </a:rPr>
              <a:t>Display Portlet</a:t>
            </a:r>
            <a:endParaRPr/>
          </a:p>
        </p:txBody>
      </p:sp>
      <p:sp>
        <p:nvSpPr>
          <p:cNvPr id="221" name="CustomShape 4"/>
          <p:cNvSpPr/>
          <p:nvPr/>
        </p:nvSpPr>
        <p:spPr>
          <a:xfrm>
            <a:off x="9514440" y="3772800"/>
            <a:ext cx="226188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Configurable</a:t>
            </a:r>
            <a:endParaRPr/>
          </a:p>
        </p:txBody>
      </p:sp>
      <p:sp>
        <p:nvSpPr>
          <p:cNvPr id="222" name="CustomShape 5"/>
          <p:cNvSpPr/>
          <p:nvPr/>
        </p:nvSpPr>
        <p:spPr>
          <a:xfrm>
            <a:off x="7998480" y="4738320"/>
            <a:ext cx="3096000" cy="109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Reusable</a:t>
            </a:r>
            <a:endParaRPr/>
          </a:p>
          <a:p>
            <a:pPr algn="ctr">
              <a:lnSpc>
                <a:spcPct val="100000"/>
              </a:lnSpc>
            </a:pPr>
            <a:r>
              <a:rPr i="1" lang="en-US" sz="1600">
                <a:solidFill>
                  <a:srgbClr val="000000"/>
                </a:solidFill>
                <a:latin typeface="Calibri"/>
              </a:rPr>
              <a:t>More than 90% of website </a:t>
            </a:r>
            <a:endParaRPr/>
          </a:p>
          <a:p>
            <a:pPr algn="ctr">
              <a:lnSpc>
                <a:spcPct val="100000"/>
              </a:lnSpc>
            </a:pPr>
            <a:r>
              <a:rPr i="1" lang="en-US" sz="1600">
                <a:solidFill>
                  <a:srgbClr val="000000"/>
                </a:solidFill>
                <a:latin typeface="Calibri"/>
              </a:rPr>
              <a:t>is </a:t>
            </a:r>
            <a:r>
              <a:rPr b="1" i="1" lang="en-US" sz="1600">
                <a:solidFill>
                  <a:srgbClr val="000000"/>
                </a:solidFill>
                <a:latin typeface="Calibri"/>
              </a:rPr>
              <a:t>2</a:t>
            </a:r>
            <a:r>
              <a:rPr i="1" lang="en-US" sz="1600">
                <a:solidFill>
                  <a:srgbClr val="000000"/>
                </a:solidFill>
                <a:latin typeface="Calibri"/>
              </a:rPr>
              <a:t> portlets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224" name="CustomShape 2"/>
          <p:cNvSpPr/>
          <p:nvPr/>
        </p:nvSpPr>
        <p:spPr>
          <a:xfrm>
            <a:off x="9105120" y="1727280"/>
            <a:ext cx="226188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web application that can be added to a </a:t>
            </a:r>
            <a:r>
              <a:rPr b="1" lang="en-US">
                <a:solidFill>
                  <a:srgbClr val="000000"/>
                </a:solidFill>
                <a:latin typeface="Calibri"/>
              </a:rPr>
              <a:t>page of a portal</a:t>
            </a:r>
            <a:endParaRPr/>
          </a:p>
        </p:txBody>
      </p:sp>
      <p:sp>
        <p:nvSpPr>
          <p:cNvPr id="225" name="CustomShape 3"/>
          <p:cNvSpPr/>
          <p:nvPr/>
        </p:nvSpPr>
        <p:spPr>
          <a:xfrm>
            <a:off x="8003880" y="5796720"/>
            <a:ext cx="177156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 sz="1400">
                <a:solidFill>
                  <a:srgbClr val="000000"/>
                </a:solidFill>
                <a:latin typeface="Calibri"/>
              </a:rPr>
              <a:t>Web Content 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1400">
                <a:solidFill>
                  <a:srgbClr val="000000"/>
                </a:solidFill>
                <a:latin typeface="Calibri"/>
              </a:rPr>
              <a:t>Display Portlet</a:t>
            </a:r>
            <a:endParaRPr/>
          </a:p>
        </p:txBody>
      </p:sp>
      <p:sp>
        <p:nvSpPr>
          <p:cNvPr id="226" name="CustomShape 4"/>
          <p:cNvSpPr/>
          <p:nvPr/>
        </p:nvSpPr>
        <p:spPr>
          <a:xfrm>
            <a:off x="9776160" y="5796720"/>
            <a:ext cx="177156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 sz="1400">
                <a:solidFill>
                  <a:srgbClr val="000000"/>
                </a:solidFill>
                <a:latin typeface="Calibri"/>
              </a:rPr>
              <a:t>Asset Publisher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1400">
                <a:solidFill>
                  <a:srgbClr val="000000"/>
                </a:solidFill>
                <a:latin typeface="Calibri"/>
              </a:rPr>
              <a:t>Portlet</a:t>
            </a:r>
            <a:endParaRPr/>
          </a:p>
        </p:txBody>
      </p:sp>
      <p:sp>
        <p:nvSpPr>
          <p:cNvPr id="227" name="CustomShape 5"/>
          <p:cNvSpPr/>
          <p:nvPr/>
        </p:nvSpPr>
        <p:spPr>
          <a:xfrm>
            <a:off x="9514440" y="3772800"/>
            <a:ext cx="226188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Configurable</a:t>
            </a:r>
            <a:endParaRPr/>
          </a:p>
        </p:txBody>
      </p:sp>
      <p:sp>
        <p:nvSpPr>
          <p:cNvPr id="228" name="CustomShape 6"/>
          <p:cNvSpPr/>
          <p:nvPr/>
        </p:nvSpPr>
        <p:spPr>
          <a:xfrm>
            <a:off x="7998480" y="4738320"/>
            <a:ext cx="3096000" cy="109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Reusable</a:t>
            </a:r>
            <a:endParaRPr/>
          </a:p>
          <a:p>
            <a:pPr algn="ctr">
              <a:lnSpc>
                <a:spcPct val="100000"/>
              </a:lnSpc>
            </a:pPr>
            <a:r>
              <a:rPr i="1" lang="en-US" sz="1600">
                <a:solidFill>
                  <a:srgbClr val="000000"/>
                </a:solidFill>
                <a:latin typeface="Calibri"/>
              </a:rPr>
              <a:t>More than 90% of website </a:t>
            </a:r>
            <a:endParaRPr/>
          </a:p>
          <a:p>
            <a:pPr algn="ctr">
              <a:lnSpc>
                <a:spcPct val="100000"/>
              </a:lnSpc>
            </a:pPr>
            <a:r>
              <a:rPr i="1" lang="en-US" sz="1600">
                <a:solidFill>
                  <a:srgbClr val="000000"/>
                </a:solidFill>
                <a:latin typeface="Calibri"/>
              </a:rPr>
              <a:t>is </a:t>
            </a:r>
            <a:r>
              <a:rPr b="1" i="1" lang="en-US" sz="1600">
                <a:solidFill>
                  <a:srgbClr val="000000"/>
                </a:solidFill>
                <a:latin typeface="Calibri"/>
              </a:rPr>
              <a:t>2</a:t>
            </a:r>
            <a:r>
              <a:rPr i="1" lang="en-US" sz="1600">
                <a:solidFill>
                  <a:srgbClr val="000000"/>
                </a:solidFill>
                <a:latin typeface="Calibri"/>
              </a:rPr>
              <a:t> portlets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230" name="CustomShape 2"/>
          <p:cNvSpPr/>
          <p:nvPr/>
        </p:nvSpPr>
        <p:spPr>
          <a:xfrm>
            <a:off x="9105120" y="1727280"/>
            <a:ext cx="226188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web application that can be added to a </a:t>
            </a:r>
            <a:r>
              <a:rPr b="1" lang="en-US">
                <a:solidFill>
                  <a:srgbClr val="000000"/>
                </a:solidFill>
                <a:latin typeface="Calibri"/>
              </a:rPr>
              <a:t>page of a portal</a:t>
            </a:r>
            <a:endParaRPr/>
          </a:p>
        </p:txBody>
      </p:sp>
      <p:sp>
        <p:nvSpPr>
          <p:cNvPr id="231" name="CustomShape 3"/>
          <p:cNvSpPr/>
          <p:nvPr/>
        </p:nvSpPr>
        <p:spPr>
          <a:xfrm>
            <a:off x="8003880" y="5796720"/>
            <a:ext cx="177156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 sz="1400">
                <a:solidFill>
                  <a:srgbClr val="000000"/>
                </a:solidFill>
                <a:latin typeface="Calibri"/>
              </a:rPr>
              <a:t>Web Content 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1400">
                <a:solidFill>
                  <a:srgbClr val="000000"/>
                </a:solidFill>
                <a:latin typeface="Calibri"/>
              </a:rPr>
              <a:t>Display Portlet</a:t>
            </a:r>
            <a:endParaRPr/>
          </a:p>
        </p:txBody>
      </p:sp>
      <p:sp>
        <p:nvSpPr>
          <p:cNvPr id="232" name="CustomShape 4"/>
          <p:cNvSpPr/>
          <p:nvPr/>
        </p:nvSpPr>
        <p:spPr>
          <a:xfrm>
            <a:off x="9776160" y="5796720"/>
            <a:ext cx="177156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 sz="1400">
                <a:solidFill>
                  <a:srgbClr val="000000"/>
                </a:solidFill>
                <a:latin typeface="Calibri"/>
              </a:rPr>
              <a:t>Asset Publisher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1400">
                <a:solidFill>
                  <a:srgbClr val="000000"/>
                </a:solidFill>
                <a:latin typeface="Calibri"/>
              </a:rPr>
              <a:t>Portlet</a:t>
            </a:r>
            <a:endParaRPr/>
          </a:p>
        </p:txBody>
      </p:sp>
      <p:sp>
        <p:nvSpPr>
          <p:cNvPr id="233" name="CustomShape 5"/>
          <p:cNvSpPr/>
          <p:nvPr/>
        </p:nvSpPr>
        <p:spPr>
          <a:xfrm>
            <a:off x="7685280" y="6368040"/>
            <a:ext cx="1828800" cy="4546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US" sz="1200">
                <a:solidFill>
                  <a:srgbClr val="f7fafd"/>
                </a:solidFill>
                <a:latin typeface="Calibri"/>
              </a:rPr>
              <a:t>1 web content item</a:t>
            </a:r>
            <a:endParaRPr/>
          </a:p>
        </p:txBody>
      </p:sp>
      <p:sp>
        <p:nvSpPr>
          <p:cNvPr id="234" name="CustomShape 6"/>
          <p:cNvSpPr/>
          <p:nvPr/>
        </p:nvSpPr>
        <p:spPr>
          <a:xfrm>
            <a:off x="9514440" y="3772800"/>
            <a:ext cx="226188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Configurable</a:t>
            </a:r>
            <a:endParaRPr/>
          </a:p>
        </p:txBody>
      </p:sp>
      <p:sp>
        <p:nvSpPr>
          <p:cNvPr id="235" name="CustomShape 7"/>
          <p:cNvSpPr/>
          <p:nvPr/>
        </p:nvSpPr>
        <p:spPr>
          <a:xfrm>
            <a:off x="8010360" y="4716720"/>
            <a:ext cx="3096000" cy="109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Reusable</a:t>
            </a:r>
            <a:endParaRPr/>
          </a:p>
          <a:p>
            <a:pPr algn="ctr">
              <a:lnSpc>
                <a:spcPct val="100000"/>
              </a:lnSpc>
            </a:pPr>
            <a:r>
              <a:rPr i="1" lang="en-US" sz="1600">
                <a:solidFill>
                  <a:srgbClr val="000000"/>
                </a:solidFill>
                <a:latin typeface="Calibri"/>
              </a:rPr>
              <a:t>More than 90% of website </a:t>
            </a:r>
            <a:endParaRPr/>
          </a:p>
          <a:p>
            <a:pPr algn="ctr">
              <a:lnSpc>
                <a:spcPct val="100000"/>
              </a:lnSpc>
            </a:pPr>
            <a:r>
              <a:rPr i="1" lang="en-US" sz="1600">
                <a:solidFill>
                  <a:srgbClr val="000000"/>
                </a:solidFill>
                <a:latin typeface="Calibri"/>
              </a:rPr>
              <a:t>is </a:t>
            </a:r>
            <a:r>
              <a:rPr b="1" i="1" lang="en-US" sz="1600">
                <a:solidFill>
                  <a:srgbClr val="000000"/>
                </a:solidFill>
                <a:latin typeface="Calibri"/>
              </a:rPr>
              <a:t>2</a:t>
            </a:r>
            <a:r>
              <a:rPr i="1" lang="en-US" sz="1600">
                <a:solidFill>
                  <a:srgbClr val="000000"/>
                </a:solidFill>
                <a:latin typeface="Calibri"/>
              </a:rPr>
              <a:t> portlets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237" name="CustomShape 2"/>
          <p:cNvSpPr/>
          <p:nvPr/>
        </p:nvSpPr>
        <p:spPr>
          <a:xfrm>
            <a:off x="9105120" y="1727280"/>
            <a:ext cx="226188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web application that can be added to a </a:t>
            </a:r>
            <a:r>
              <a:rPr b="1" lang="en-US">
                <a:solidFill>
                  <a:srgbClr val="000000"/>
                </a:solidFill>
                <a:latin typeface="Calibri"/>
              </a:rPr>
              <a:t>page of a portal</a:t>
            </a:r>
            <a:endParaRPr/>
          </a:p>
        </p:txBody>
      </p:sp>
      <p:sp>
        <p:nvSpPr>
          <p:cNvPr id="238" name="CustomShape 3"/>
          <p:cNvSpPr/>
          <p:nvPr/>
        </p:nvSpPr>
        <p:spPr>
          <a:xfrm>
            <a:off x="9514440" y="3772800"/>
            <a:ext cx="226188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Configurable</a:t>
            </a:r>
            <a:endParaRPr/>
          </a:p>
        </p:txBody>
      </p:sp>
      <p:sp>
        <p:nvSpPr>
          <p:cNvPr id="239" name="CustomShape 4"/>
          <p:cNvSpPr/>
          <p:nvPr/>
        </p:nvSpPr>
        <p:spPr>
          <a:xfrm>
            <a:off x="8003880" y="5796720"/>
            <a:ext cx="177156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 sz="1400">
                <a:solidFill>
                  <a:srgbClr val="000000"/>
                </a:solidFill>
                <a:latin typeface="Calibri"/>
              </a:rPr>
              <a:t>Web Content 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1400">
                <a:solidFill>
                  <a:srgbClr val="000000"/>
                </a:solidFill>
                <a:latin typeface="Calibri"/>
              </a:rPr>
              <a:t>Display Portlet</a:t>
            </a:r>
            <a:endParaRPr/>
          </a:p>
        </p:txBody>
      </p:sp>
      <p:sp>
        <p:nvSpPr>
          <p:cNvPr id="240" name="CustomShape 5"/>
          <p:cNvSpPr/>
          <p:nvPr/>
        </p:nvSpPr>
        <p:spPr>
          <a:xfrm>
            <a:off x="9776160" y="5796720"/>
            <a:ext cx="177156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 sz="1400">
                <a:solidFill>
                  <a:srgbClr val="000000"/>
                </a:solidFill>
                <a:latin typeface="Calibri"/>
              </a:rPr>
              <a:t>Asset Publisher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1400">
                <a:solidFill>
                  <a:srgbClr val="000000"/>
                </a:solidFill>
                <a:latin typeface="Calibri"/>
              </a:rPr>
              <a:t>Portlet</a:t>
            </a:r>
            <a:endParaRPr/>
          </a:p>
        </p:txBody>
      </p:sp>
      <p:sp>
        <p:nvSpPr>
          <p:cNvPr id="241" name="CustomShape 6"/>
          <p:cNvSpPr/>
          <p:nvPr/>
        </p:nvSpPr>
        <p:spPr>
          <a:xfrm>
            <a:off x="7685280" y="6368040"/>
            <a:ext cx="1828800" cy="2728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US" sz="1200">
                <a:solidFill>
                  <a:srgbClr val="f7fafd"/>
                </a:solidFill>
                <a:latin typeface="Calibri"/>
              </a:rPr>
              <a:t>1 </a:t>
            </a:r>
            <a:r>
              <a:rPr i="1" lang="en-US" sz="1200">
                <a:solidFill>
                  <a:srgbClr val="f7fafd"/>
                </a:solidFill>
                <a:latin typeface="Calibri"/>
              </a:rPr>
              <a:t>web content item</a:t>
            </a:r>
            <a:endParaRPr/>
          </a:p>
        </p:txBody>
      </p:sp>
      <p:sp>
        <p:nvSpPr>
          <p:cNvPr id="242" name="CustomShape 7"/>
          <p:cNvSpPr/>
          <p:nvPr/>
        </p:nvSpPr>
        <p:spPr>
          <a:xfrm>
            <a:off x="9673200" y="6368040"/>
            <a:ext cx="1828800" cy="4546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US" sz="1200">
                <a:solidFill>
                  <a:srgbClr val="f7fafd"/>
                </a:solidFill>
                <a:latin typeface="Calibri"/>
              </a:rPr>
              <a:t>MANY </a:t>
            </a:r>
            <a:r>
              <a:rPr i="1" lang="en-US" sz="1200">
                <a:solidFill>
                  <a:srgbClr val="f7fafd"/>
                </a:solidFill>
                <a:latin typeface="Calibri"/>
              </a:rPr>
              <a:t>web content items</a:t>
            </a:r>
            <a:endParaRPr/>
          </a:p>
        </p:txBody>
      </p:sp>
      <p:sp>
        <p:nvSpPr>
          <p:cNvPr id="243" name="CustomShape 8"/>
          <p:cNvSpPr/>
          <p:nvPr/>
        </p:nvSpPr>
        <p:spPr>
          <a:xfrm>
            <a:off x="7974360" y="4644720"/>
            <a:ext cx="3096000" cy="109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Reusable</a:t>
            </a:r>
            <a:endParaRPr/>
          </a:p>
          <a:p>
            <a:pPr algn="ctr">
              <a:lnSpc>
                <a:spcPct val="100000"/>
              </a:lnSpc>
            </a:pPr>
            <a:r>
              <a:rPr i="1" lang="en-US" sz="1600">
                <a:solidFill>
                  <a:srgbClr val="000000"/>
                </a:solidFill>
                <a:latin typeface="Calibri"/>
              </a:rPr>
              <a:t>More than 90% of website </a:t>
            </a:r>
            <a:endParaRPr/>
          </a:p>
          <a:p>
            <a:pPr algn="ctr">
              <a:lnSpc>
                <a:spcPct val="100000"/>
              </a:lnSpc>
            </a:pPr>
            <a:r>
              <a:rPr i="1" lang="en-US" sz="1600">
                <a:solidFill>
                  <a:srgbClr val="000000"/>
                </a:solidFill>
                <a:latin typeface="Calibri"/>
              </a:rPr>
              <a:t>is </a:t>
            </a:r>
            <a:r>
              <a:rPr b="1" i="1" lang="en-US" sz="1600">
                <a:solidFill>
                  <a:srgbClr val="000000"/>
                </a:solidFill>
                <a:latin typeface="Calibri"/>
              </a:rPr>
              <a:t>2</a:t>
            </a:r>
            <a:r>
              <a:rPr i="1" lang="en-US" sz="1600">
                <a:solidFill>
                  <a:srgbClr val="000000"/>
                </a:solidFill>
                <a:latin typeface="Calibri"/>
              </a:rPr>
              <a:t> portlets</a:t>
            </a:r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245" name="CustomShape 2"/>
          <p:cNvSpPr/>
          <p:nvPr/>
        </p:nvSpPr>
        <p:spPr>
          <a:xfrm>
            <a:off x="9105120" y="1727280"/>
            <a:ext cx="226188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web application that can be added to a </a:t>
            </a:r>
            <a:r>
              <a:rPr b="1" lang="en-US">
                <a:solidFill>
                  <a:srgbClr val="000000"/>
                </a:solidFill>
                <a:latin typeface="Calibri"/>
              </a:rPr>
              <a:t>page of a portal</a:t>
            </a:r>
            <a:endParaRPr/>
          </a:p>
        </p:txBody>
      </p:sp>
      <p:sp>
        <p:nvSpPr>
          <p:cNvPr id="246" name="CustomShape 3"/>
          <p:cNvSpPr/>
          <p:nvPr/>
        </p:nvSpPr>
        <p:spPr>
          <a:xfrm>
            <a:off x="9514440" y="3772800"/>
            <a:ext cx="226188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Configurable</a:t>
            </a:r>
            <a:endParaRPr/>
          </a:p>
        </p:txBody>
      </p:sp>
      <p:sp>
        <p:nvSpPr>
          <p:cNvPr id="247" name="CustomShape 4"/>
          <p:cNvSpPr/>
          <p:nvPr/>
        </p:nvSpPr>
        <p:spPr>
          <a:xfrm>
            <a:off x="8408880" y="4925520"/>
            <a:ext cx="27338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Reusable</a:t>
            </a:r>
            <a:endParaRPr/>
          </a:p>
        </p:txBody>
      </p:sp>
      <p:sp>
        <p:nvSpPr>
          <p:cNvPr id="248" name="CustomShape 5"/>
          <p:cNvSpPr/>
          <p:nvPr/>
        </p:nvSpPr>
        <p:spPr>
          <a:xfrm>
            <a:off x="7252560" y="5999040"/>
            <a:ext cx="226188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Portable</a:t>
            </a:r>
            <a:endParaRPr/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932400" y="1456560"/>
            <a:ext cx="7774920" cy="19414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250" name="CustomShape 2"/>
          <p:cNvSpPr/>
          <p:nvPr/>
        </p:nvSpPr>
        <p:spPr>
          <a:xfrm>
            <a:off x="9105120" y="1727280"/>
            <a:ext cx="226188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web application that can be added to a </a:t>
            </a:r>
            <a:r>
              <a:rPr b="1" lang="en-US">
                <a:solidFill>
                  <a:srgbClr val="000000"/>
                </a:solidFill>
                <a:latin typeface="Calibri"/>
              </a:rPr>
              <a:t>page of a portal</a:t>
            </a:r>
            <a:endParaRPr/>
          </a:p>
        </p:txBody>
      </p:sp>
      <p:sp>
        <p:nvSpPr>
          <p:cNvPr id="251" name="CustomShape 3"/>
          <p:cNvSpPr/>
          <p:nvPr/>
        </p:nvSpPr>
        <p:spPr>
          <a:xfrm>
            <a:off x="9514440" y="3772800"/>
            <a:ext cx="226188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Configurable</a:t>
            </a:r>
            <a:endParaRPr/>
          </a:p>
        </p:txBody>
      </p:sp>
      <p:sp>
        <p:nvSpPr>
          <p:cNvPr id="252" name="CustomShape 4"/>
          <p:cNvSpPr/>
          <p:nvPr/>
        </p:nvSpPr>
        <p:spPr>
          <a:xfrm>
            <a:off x="8408880" y="4925520"/>
            <a:ext cx="27338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Reusable</a:t>
            </a:r>
            <a:endParaRPr/>
          </a:p>
        </p:txBody>
      </p:sp>
      <p:sp>
        <p:nvSpPr>
          <p:cNvPr id="253" name="CustomShape 5"/>
          <p:cNvSpPr/>
          <p:nvPr/>
        </p:nvSpPr>
        <p:spPr>
          <a:xfrm>
            <a:off x="3232080" y="4202280"/>
            <a:ext cx="1991160" cy="16426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u="sng">
                <a:solidFill>
                  <a:srgbClr val="ffffff"/>
                </a:solidFill>
                <a:latin typeface="Calibri"/>
              </a:rPr>
              <a:t>Portlets we use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ffffff"/>
                </a:solidFill>
                <a:latin typeface="Calibri"/>
              </a:rPr>
              <a:t>Web Content Display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ffffff"/>
                </a:solidFill>
                <a:latin typeface="Calibri"/>
              </a:rPr>
              <a:t>Asset Publisher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Calibri"/>
              </a:rPr>
              <a:t>Search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Calibri"/>
              </a:rPr>
              <a:t>IFrame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Calibri"/>
              </a:rPr>
              <a:t>Login</a:t>
            </a:r>
            <a:endParaRPr/>
          </a:p>
        </p:txBody>
      </p:sp>
      <p:sp>
        <p:nvSpPr>
          <p:cNvPr id="254" name="CustomShape 6"/>
          <p:cNvSpPr/>
          <p:nvPr/>
        </p:nvSpPr>
        <p:spPr>
          <a:xfrm>
            <a:off x="7252560" y="5999040"/>
            <a:ext cx="226188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Portable</a:t>
            </a: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2353320" y="379800"/>
            <a:ext cx="6392160" cy="563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Calibri"/>
              </a:rPr>
              <a:t>Back To The Metaphor</a:t>
            </a:r>
            <a:endParaRPr/>
          </a:p>
        </p:txBody>
      </p:sp>
      <p:pic>
        <p:nvPicPr>
          <p:cNvPr id="256" name="Picture 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7120" y="2818800"/>
            <a:ext cx="2247480" cy="3323880"/>
          </a:xfrm>
          <a:prstGeom prst="rect">
            <a:avLst/>
          </a:prstGeom>
          <a:ln>
            <a:noFill/>
          </a:ln>
        </p:spPr>
      </p:pic>
      <p:pic>
        <p:nvPicPr>
          <p:cNvPr id="257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867400" y="2649240"/>
            <a:ext cx="2259360" cy="3333960"/>
          </a:xfrm>
          <a:prstGeom prst="rect">
            <a:avLst/>
          </a:prstGeom>
          <a:ln>
            <a:noFill/>
          </a:ln>
        </p:spPr>
      </p:pic>
      <p:pic>
        <p:nvPicPr>
          <p:cNvPr id="258" name="Picture 10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356000" y="2490120"/>
            <a:ext cx="2216520" cy="3285720"/>
          </a:xfrm>
          <a:prstGeom prst="rect">
            <a:avLst/>
          </a:prstGeom>
          <a:ln>
            <a:noFill/>
          </a:ln>
        </p:spPr>
      </p:pic>
      <p:pic>
        <p:nvPicPr>
          <p:cNvPr id="259" name="Picture 11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192360" y="2399040"/>
            <a:ext cx="2162520" cy="3249720"/>
          </a:xfrm>
          <a:prstGeom prst="rect">
            <a:avLst/>
          </a:prstGeom>
          <a:ln>
            <a:noFill/>
          </a:ln>
        </p:spPr>
      </p:pic>
      <p:pic>
        <p:nvPicPr>
          <p:cNvPr id="260" name="Picture 1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323480" y="2271960"/>
            <a:ext cx="2160720" cy="32061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2565720" y="1165320"/>
            <a:ext cx="5049720" cy="828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</a:rPr>
              <a:t>So, if each web content item were a movie poster:</a:t>
            </a:r>
            <a:endParaRPr/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2353320" y="379800"/>
            <a:ext cx="6392160" cy="563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Calibri"/>
              </a:rPr>
              <a:t>Back To The Metaphor</a:t>
            </a:r>
            <a:endParaRPr/>
          </a:p>
        </p:txBody>
      </p:sp>
      <p:pic>
        <p:nvPicPr>
          <p:cNvPr id="263" name="Picture 1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32240" y="2565360"/>
            <a:ext cx="2160720" cy="320616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3259440" y="1590480"/>
            <a:ext cx="5049720" cy="828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</a:pPr>
            <a:r>
              <a:rPr b="1" lang="en-US" sz="2400">
                <a:solidFill>
                  <a:srgbClr val="000000"/>
                </a:solidFill>
                <a:latin typeface="Calibri"/>
              </a:rPr>
              <a:t>WHAT WOULD A PORTLET BE?</a:t>
            </a:r>
            <a:endParaRPr/>
          </a:p>
        </p:txBody>
      </p:sp>
      <p:sp>
        <p:nvSpPr>
          <p:cNvPr id="265" name="CustomShape 3"/>
          <p:cNvSpPr/>
          <p:nvPr/>
        </p:nvSpPr>
        <p:spPr>
          <a:xfrm>
            <a:off x="3371040" y="6639480"/>
            <a:ext cx="184320" cy="3690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CustomShape 4"/>
          <p:cNvSpPr/>
          <p:nvPr/>
        </p:nvSpPr>
        <p:spPr>
          <a:xfrm>
            <a:off x="2070000" y="6021360"/>
            <a:ext cx="128592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CONTENT</a:t>
            </a:r>
            <a:endParaRPr/>
          </a:p>
        </p:txBody>
      </p:sp>
      <p:sp>
        <p:nvSpPr>
          <p:cNvPr id="267" name="CustomShape 5"/>
          <p:cNvSpPr/>
          <p:nvPr/>
        </p:nvSpPr>
        <p:spPr>
          <a:xfrm>
            <a:off x="7879320" y="6021360"/>
            <a:ext cx="119160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PORTLET</a:t>
            </a:r>
            <a:endParaRPr/>
          </a:p>
        </p:txBody>
      </p:sp>
      <p:sp>
        <p:nvSpPr>
          <p:cNvPr id="268" name="CustomShape 6"/>
          <p:cNvSpPr/>
          <p:nvPr/>
        </p:nvSpPr>
        <p:spPr>
          <a:xfrm>
            <a:off x="7738200" y="3330000"/>
            <a:ext cx="1323360" cy="1553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9600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9600">
                <a:solidFill>
                  <a:srgbClr val="ffffff"/>
                </a:solidFill>
                <a:latin typeface="Calibri"/>
              </a:rPr>
              <a:t>?</a:t>
            </a:r>
            <a:endParaRPr/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2353320" y="379800"/>
            <a:ext cx="6392160" cy="563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Calibri"/>
              </a:rPr>
              <a:t>Back To The Metaphor</a:t>
            </a:r>
            <a:endParaRPr/>
          </a:p>
        </p:txBody>
      </p:sp>
      <p:sp>
        <p:nvSpPr>
          <p:cNvPr id="270" name="CustomShape 2"/>
          <p:cNvSpPr/>
          <p:nvPr/>
        </p:nvSpPr>
        <p:spPr>
          <a:xfrm>
            <a:off x="3371040" y="6639480"/>
            <a:ext cx="184320" cy="369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71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21040" y="1538640"/>
            <a:ext cx="5054040" cy="379044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4694760" y="5740200"/>
            <a:ext cx="23540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BILLBOARD?</a:t>
            </a:r>
            <a:endParaRPr/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275" name="CustomShape 2"/>
          <p:cNvSpPr/>
          <p:nvPr/>
        </p:nvSpPr>
        <p:spPr>
          <a:xfrm>
            <a:off x="9062280" y="1944720"/>
            <a:ext cx="2354040" cy="63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A collection of </a:t>
            </a:r>
            <a:r>
              <a:rPr b="1" i="1" lang="en-US">
                <a:solidFill>
                  <a:srgbClr val="000000"/>
                </a:solidFill>
                <a:latin typeface="Calibri"/>
              </a:rPr>
              <a:t>pages</a:t>
            </a:r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277" name="CustomShape 2"/>
          <p:cNvSpPr/>
          <p:nvPr/>
        </p:nvSpPr>
        <p:spPr>
          <a:xfrm>
            <a:off x="9062280" y="1944720"/>
            <a:ext cx="2354040" cy="63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collection of </a:t>
            </a:r>
            <a:r>
              <a:rPr b="1" lang="en-US">
                <a:solidFill>
                  <a:srgbClr val="000000"/>
                </a:solidFill>
                <a:latin typeface="Calibri"/>
              </a:rPr>
              <a:t>pages</a:t>
            </a:r>
            <a:endParaRPr/>
          </a:p>
        </p:txBody>
      </p:sp>
      <p:sp>
        <p:nvSpPr>
          <p:cNvPr id="278" name="CustomShape 3"/>
          <p:cNvSpPr/>
          <p:nvPr/>
        </p:nvSpPr>
        <p:spPr>
          <a:xfrm>
            <a:off x="9651240" y="3339000"/>
            <a:ext cx="2354040" cy="91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Where each page is a collection of </a:t>
            </a:r>
            <a:r>
              <a:rPr b="1" i="1" lang="en-US">
                <a:solidFill>
                  <a:srgbClr val="000000"/>
                </a:solidFill>
                <a:latin typeface="Calibri"/>
              </a:rPr>
              <a:t>portlets</a:t>
            </a:r>
            <a:endParaRPr/>
          </a:p>
        </p:txBody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280" name="CustomShape 2"/>
          <p:cNvSpPr/>
          <p:nvPr/>
        </p:nvSpPr>
        <p:spPr>
          <a:xfrm>
            <a:off x="9062280" y="1944720"/>
            <a:ext cx="2354040" cy="63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collection of </a:t>
            </a:r>
            <a:r>
              <a:rPr b="1" lang="en-US">
                <a:solidFill>
                  <a:srgbClr val="000000"/>
                </a:solidFill>
                <a:latin typeface="Calibri"/>
              </a:rPr>
              <a:t>pages</a:t>
            </a:r>
            <a:endParaRPr/>
          </a:p>
        </p:txBody>
      </p:sp>
      <p:pic>
        <p:nvPicPr>
          <p:cNvPr id="281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44640" y="2907000"/>
            <a:ext cx="1462680" cy="3787200"/>
          </a:xfrm>
          <a:prstGeom prst="rect">
            <a:avLst/>
          </a:prstGeom>
          <a:ln>
            <a:noFill/>
          </a:ln>
        </p:spPr>
      </p:pic>
      <p:sp>
        <p:nvSpPr>
          <p:cNvPr id="282" name="CustomShape 3"/>
          <p:cNvSpPr/>
          <p:nvPr/>
        </p:nvSpPr>
        <p:spPr>
          <a:xfrm rot="19651200">
            <a:off x="5701320" y="4311720"/>
            <a:ext cx="1480320" cy="91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Examples of Page Layouts</a:t>
            </a:r>
            <a:endParaRPr/>
          </a:p>
        </p:txBody>
      </p:sp>
      <p:sp>
        <p:nvSpPr>
          <p:cNvPr id="283" name="CustomShape 4"/>
          <p:cNvSpPr/>
          <p:nvPr/>
        </p:nvSpPr>
        <p:spPr>
          <a:xfrm>
            <a:off x="9651240" y="3339000"/>
            <a:ext cx="2354040" cy="91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Where each page is a collection of </a:t>
            </a:r>
            <a:r>
              <a:rPr b="1" i="1" lang="en-US">
                <a:solidFill>
                  <a:srgbClr val="000000"/>
                </a:solidFill>
                <a:latin typeface="Calibri"/>
              </a:rPr>
              <a:t>portlets</a:t>
            </a:r>
            <a:endParaRPr/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285" name="CustomShape 2"/>
          <p:cNvSpPr/>
          <p:nvPr/>
        </p:nvSpPr>
        <p:spPr>
          <a:xfrm>
            <a:off x="9062280" y="1944720"/>
            <a:ext cx="2354040" cy="63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collection of </a:t>
            </a:r>
            <a:r>
              <a:rPr b="1" lang="en-US">
                <a:solidFill>
                  <a:srgbClr val="000000"/>
                </a:solidFill>
                <a:latin typeface="Calibri"/>
              </a:rPr>
              <a:t>pages</a:t>
            </a:r>
            <a:endParaRPr/>
          </a:p>
        </p:txBody>
      </p:sp>
      <p:pic>
        <p:nvPicPr>
          <p:cNvPr id="286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44640" y="2907000"/>
            <a:ext cx="1462680" cy="3787200"/>
          </a:xfrm>
          <a:prstGeom prst="rect">
            <a:avLst/>
          </a:prstGeom>
          <a:ln>
            <a:noFill/>
          </a:ln>
        </p:spPr>
      </p:pic>
      <p:sp>
        <p:nvSpPr>
          <p:cNvPr id="287" name="CustomShape 3"/>
          <p:cNvSpPr/>
          <p:nvPr/>
        </p:nvSpPr>
        <p:spPr>
          <a:xfrm rot="19651200">
            <a:off x="5701320" y="4311720"/>
            <a:ext cx="1480320" cy="91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Examples of Page Layouts</a:t>
            </a:r>
            <a:endParaRPr/>
          </a:p>
        </p:txBody>
      </p:sp>
      <p:sp>
        <p:nvSpPr>
          <p:cNvPr id="288" name="CustomShape 4"/>
          <p:cNvSpPr/>
          <p:nvPr/>
        </p:nvSpPr>
        <p:spPr>
          <a:xfrm>
            <a:off x="9651240" y="3339000"/>
            <a:ext cx="2354040" cy="91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Where each page is a collection of </a:t>
            </a:r>
            <a:r>
              <a:rPr b="1" i="1" lang="en-US">
                <a:solidFill>
                  <a:srgbClr val="000000"/>
                </a:solidFill>
                <a:latin typeface="Calibri"/>
              </a:rPr>
              <a:t>portlets</a:t>
            </a:r>
            <a:endParaRPr/>
          </a:p>
        </p:txBody>
      </p:sp>
      <p:sp>
        <p:nvSpPr>
          <p:cNvPr id="289" name="CustomShape 5"/>
          <p:cNvSpPr/>
          <p:nvPr/>
        </p:nvSpPr>
        <p:spPr>
          <a:xfrm>
            <a:off x="8195400" y="4702680"/>
            <a:ext cx="3029400" cy="51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 sz="1400">
                <a:solidFill>
                  <a:srgbClr val="000000"/>
                </a:solidFill>
                <a:latin typeface="Calibri"/>
              </a:rPr>
              <a:t>In each column, portlets stack vertically</a:t>
            </a:r>
            <a:endParaRPr/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291" name="CustomShape 2"/>
          <p:cNvSpPr/>
          <p:nvPr/>
        </p:nvSpPr>
        <p:spPr>
          <a:xfrm>
            <a:off x="9062280" y="1944720"/>
            <a:ext cx="2354040" cy="63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collection of </a:t>
            </a:r>
            <a:r>
              <a:rPr b="1" lang="en-US">
                <a:solidFill>
                  <a:srgbClr val="000000"/>
                </a:solidFill>
                <a:latin typeface="Calibri"/>
              </a:rPr>
              <a:t>pages</a:t>
            </a:r>
            <a:endParaRPr/>
          </a:p>
        </p:txBody>
      </p:sp>
      <p:sp>
        <p:nvSpPr>
          <p:cNvPr id="292" name="CustomShape 3"/>
          <p:cNvSpPr/>
          <p:nvPr/>
        </p:nvSpPr>
        <p:spPr>
          <a:xfrm>
            <a:off x="9651240" y="3339000"/>
            <a:ext cx="2354040" cy="91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Where each page is a collection of </a:t>
            </a:r>
            <a:r>
              <a:rPr b="1" lang="en-US">
                <a:solidFill>
                  <a:srgbClr val="000000"/>
                </a:solidFill>
                <a:latin typeface="Calibri"/>
              </a:rPr>
              <a:t>portlets</a:t>
            </a:r>
            <a:endParaRPr/>
          </a:p>
        </p:txBody>
      </p:sp>
      <p:sp>
        <p:nvSpPr>
          <p:cNvPr id="293" name="CustomShape 4"/>
          <p:cNvSpPr/>
          <p:nvPr/>
        </p:nvSpPr>
        <p:spPr>
          <a:xfrm>
            <a:off x="7810920" y="5184000"/>
            <a:ext cx="2354040" cy="63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A portal has a theme</a:t>
            </a:r>
            <a:endParaRPr/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9062280" y="1944720"/>
            <a:ext cx="2354040" cy="63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collection of </a:t>
            </a:r>
            <a:r>
              <a:rPr b="1" lang="en-US">
                <a:solidFill>
                  <a:srgbClr val="000000"/>
                </a:solidFill>
                <a:latin typeface="Calibri"/>
              </a:rPr>
              <a:t>pages</a:t>
            </a:r>
            <a:endParaRPr/>
          </a:p>
        </p:txBody>
      </p:sp>
      <p:sp>
        <p:nvSpPr>
          <p:cNvPr id="296" name="CustomShape 3"/>
          <p:cNvSpPr/>
          <p:nvPr/>
        </p:nvSpPr>
        <p:spPr>
          <a:xfrm>
            <a:off x="9651240" y="3339000"/>
            <a:ext cx="2354040" cy="91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Where each page is a collection of </a:t>
            </a:r>
            <a:r>
              <a:rPr b="1" lang="en-US">
                <a:solidFill>
                  <a:srgbClr val="000000"/>
                </a:solidFill>
                <a:latin typeface="Calibri"/>
              </a:rPr>
              <a:t>portlets</a:t>
            </a:r>
            <a:endParaRPr/>
          </a:p>
        </p:txBody>
      </p:sp>
      <p:sp>
        <p:nvSpPr>
          <p:cNvPr id="297" name="CustomShape 4"/>
          <p:cNvSpPr/>
          <p:nvPr/>
        </p:nvSpPr>
        <p:spPr>
          <a:xfrm>
            <a:off x="7810920" y="5184000"/>
            <a:ext cx="2354040" cy="63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A portal has a </a:t>
            </a:r>
            <a:r>
              <a:rPr b="1" i="1" lang="en-US">
                <a:solidFill>
                  <a:srgbClr val="000000"/>
                </a:solidFill>
                <a:latin typeface="Calibri"/>
              </a:rPr>
              <a:t>theme</a:t>
            </a:r>
            <a:endParaRPr/>
          </a:p>
        </p:txBody>
      </p:sp>
      <p:sp>
        <p:nvSpPr>
          <p:cNvPr id="298" name="CustomShape 5"/>
          <p:cNvSpPr/>
          <p:nvPr/>
        </p:nvSpPr>
        <p:spPr>
          <a:xfrm>
            <a:off x="6905880" y="5916240"/>
            <a:ext cx="729720" cy="30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 sz="1400">
                <a:solidFill>
                  <a:srgbClr val="000000"/>
                </a:solidFill>
                <a:latin typeface="Calibri"/>
              </a:rPr>
              <a:t>logo</a:t>
            </a:r>
            <a:endParaRPr/>
          </a:p>
        </p:txBody>
      </p:sp>
      <p:sp>
        <p:nvSpPr>
          <p:cNvPr id="299" name="CustomShape 6"/>
          <p:cNvSpPr/>
          <p:nvPr/>
        </p:nvSpPr>
        <p:spPr>
          <a:xfrm>
            <a:off x="7635960" y="5916240"/>
            <a:ext cx="729720" cy="51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 sz="1400">
                <a:solidFill>
                  <a:srgbClr val="000000"/>
                </a:solidFill>
                <a:latin typeface="Calibri"/>
              </a:rPr>
              <a:t>header</a:t>
            </a:r>
            <a:endParaRPr/>
          </a:p>
        </p:txBody>
      </p:sp>
      <p:sp>
        <p:nvSpPr>
          <p:cNvPr id="300" name="CustomShape 7"/>
          <p:cNvSpPr/>
          <p:nvPr/>
        </p:nvSpPr>
        <p:spPr>
          <a:xfrm>
            <a:off x="8331840" y="5916240"/>
            <a:ext cx="995760" cy="51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 sz="1400">
                <a:solidFill>
                  <a:srgbClr val="000000"/>
                </a:solidFill>
                <a:latin typeface="Calibri"/>
              </a:rPr>
              <a:t>search box</a:t>
            </a:r>
            <a:endParaRPr/>
          </a:p>
        </p:txBody>
      </p:sp>
      <p:sp>
        <p:nvSpPr>
          <p:cNvPr id="301" name="CustomShape 8"/>
          <p:cNvSpPr/>
          <p:nvPr/>
        </p:nvSpPr>
        <p:spPr>
          <a:xfrm>
            <a:off x="9435240" y="5916240"/>
            <a:ext cx="1557720" cy="51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 sz="1400">
                <a:solidFill>
                  <a:srgbClr val="000000"/>
                </a:solidFill>
                <a:latin typeface="Calibri"/>
              </a:rPr>
              <a:t>navigation menus</a:t>
            </a:r>
            <a:endParaRPr/>
          </a:p>
        </p:txBody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303" name="CustomShape 2"/>
          <p:cNvSpPr/>
          <p:nvPr/>
        </p:nvSpPr>
        <p:spPr>
          <a:xfrm>
            <a:off x="9062280" y="1944720"/>
            <a:ext cx="2354040" cy="63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collection of </a:t>
            </a:r>
            <a:r>
              <a:rPr b="1" lang="en-US">
                <a:solidFill>
                  <a:srgbClr val="000000"/>
                </a:solidFill>
                <a:latin typeface="Calibri"/>
              </a:rPr>
              <a:t>pages</a:t>
            </a:r>
            <a:endParaRPr/>
          </a:p>
        </p:txBody>
      </p:sp>
      <p:sp>
        <p:nvSpPr>
          <p:cNvPr id="304" name="CustomShape 3"/>
          <p:cNvSpPr/>
          <p:nvPr/>
        </p:nvSpPr>
        <p:spPr>
          <a:xfrm>
            <a:off x="9651240" y="3339000"/>
            <a:ext cx="2354040" cy="91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Where each page is a collection of </a:t>
            </a:r>
            <a:r>
              <a:rPr b="1" lang="en-US">
                <a:solidFill>
                  <a:srgbClr val="000000"/>
                </a:solidFill>
                <a:latin typeface="Calibri"/>
              </a:rPr>
              <a:t>portlets</a:t>
            </a:r>
            <a:endParaRPr/>
          </a:p>
        </p:txBody>
      </p:sp>
      <p:sp>
        <p:nvSpPr>
          <p:cNvPr id="305" name="CustomShape 4"/>
          <p:cNvSpPr/>
          <p:nvPr/>
        </p:nvSpPr>
        <p:spPr>
          <a:xfrm>
            <a:off x="7810920" y="5184000"/>
            <a:ext cx="2354040" cy="63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portal has a </a:t>
            </a:r>
            <a:r>
              <a:rPr b="1" lang="en-US">
                <a:solidFill>
                  <a:srgbClr val="000000"/>
                </a:solidFill>
                <a:latin typeface="Calibri"/>
              </a:rPr>
              <a:t>theme</a:t>
            </a:r>
            <a:endParaRPr/>
          </a:p>
        </p:txBody>
      </p:sp>
      <p:sp>
        <p:nvSpPr>
          <p:cNvPr id="306" name="CustomShape 5"/>
          <p:cNvSpPr/>
          <p:nvPr/>
        </p:nvSpPr>
        <p:spPr>
          <a:xfrm>
            <a:off x="4162680" y="5861880"/>
            <a:ext cx="23540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A portal has </a:t>
            </a:r>
            <a:r>
              <a:rPr b="1" i="1" lang="en-US">
                <a:solidFill>
                  <a:srgbClr val="000000"/>
                </a:solidFill>
                <a:latin typeface="Calibri"/>
              </a:rPr>
              <a:t>users</a:t>
            </a:r>
            <a:endParaRPr/>
          </a:p>
        </p:txBody>
      </p:sp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932400" y="1456560"/>
            <a:ext cx="11029680" cy="43228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In Summary: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932400" y="1456560"/>
            <a:ext cx="11029680" cy="43228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In Summary: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The portal site has pages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932400" y="1456560"/>
            <a:ext cx="11029680" cy="43228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In Summary: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The portal site has pages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Each page has a specific layout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932400" y="1456560"/>
            <a:ext cx="11029680" cy="43228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In Summary: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The portal site has pages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Each page has a specific layout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Each page has portlets distributed into its layout’s containers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932400" y="1456560"/>
            <a:ext cx="11029680" cy="43228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In Summary: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The portal site has pages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Each page has a specific layout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Each page has portlets distributed into its layout’s containers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Each portlet is a web application: configurable, reusable, portable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932400" y="1456560"/>
            <a:ext cx="11029680" cy="43228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In Summary: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The portal site has pages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Each page has a specific layout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Each page has portlets distributed into its layout’s containers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Each portlet is a web application: configurable, reusable, portable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More than 90% of a website can be built using instances of 2 portlets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932400" y="1456560"/>
            <a:ext cx="11029680" cy="43228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In Summary: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The portal site has pages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Each page has a specific layout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Each page has portlets distributed into its layout’s containers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Each portlet is a web application: configurable, reusable, portable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More than 90% of a website can be built using instances of 2 portlets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Web Content Display Portlet can be configured to display one web content item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932400" y="1456560"/>
            <a:ext cx="11029680" cy="43228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Calibri"/>
              </a:rPr>
              <a:t>In Summary: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The portal site has pages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Each page has a specific layout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Each page has portlets distributed into its layout’s containers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Each portlet is a web application: configurable, reusable, portable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A rich, content-driven website can be built using multiple instances of 2 portlets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Web Content Display Portlet: can be configured to display one web content item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Asset Publisher Portlet: can be configured to display multiple web content items meeting specified conditions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48" name="CustomShape 2"/>
          <p:cNvSpPr/>
          <p:nvPr/>
        </p:nvSpPr>
        <p:spPr>
          <a:xfrm>
            <a:off x="9263520" y="1840680"/>
            <a:ext cx="247392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A unit of information displayed on the website.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50" name="CustomShape 2"/>
          <p:cNvSpPr/>
          <p:nvPr/>
        </p:nvSpPr>
        <p:spPr>
          <a:xfrm>
            <a:off x="9263520" y="1840680"/>
            <a:ext cx="247392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unit of information displayed on the website.</a:t>
            </a:r>
            <a:endParaRPr/>
          </a:p>
        </p:txBody>
      </p:sp>
      <p:sp>
        <p:nvSpPr>
          <p:cNvPr id="51" name="CustomShape 3"/>
          <p:cNvSpPr/>
          <p:nvPr/>
        </p:nvSpPr>
        <p:spPr>
          <a:xfrm>
            <a:off x="8967600" y="3675600"/>
            <a:ext cx="2473920" cy="173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Can be as simple as a rich text field, or several fields (rich text, image, link to a document, etc.)</a:t>
            </a:r>
            <a:endParaRPr/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932400" y="1456560"/>
            <a:ext cx="7774920" cy="2451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What is a portal?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What is a portlet?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>
                <a:solidFill>
                  <a:srgbClr val="000000"/>
                </a:solidFill>
                <a:latin typeface="Calibri"/>
              </a:rPr>
              <a:t>What is a web content item?</a:t>
            </a:r>
            <a:endParaRPr/>
          </a:p>
        </p:txBody>
      </p:sp>
      <p:sp>
        <p:nvSpPr>
          <p:cNvPr id="53" name="CustomShape 2"/>
          <p:cNvSpPr/>
          <p:nvPr/>
        </p:nvSpPr>
        <p:spPr>
          <a:xfrm>
            <a:off x="9263520" y="1840680"/>
            <a:ext cx="2473920" cy="118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 unit of information displayed on the website.</a:t>
            </a:r>
            <a:endParaRPr/>
          </a:p>
        </p:txBody>
      </p:sp>
      <p:sp>
        <p:nvSpPr>
          <p:cNvPr id="54" name="CustomShape 3"/>
          <p:cNvSpPr/>
          <p:nvPr/>
        </p:nvSpPr>
        <p:spPr>
          <a:xfrm>
            <a:off x="8967600" y="3675600"/>
            <a:ext cx="2473920" cy="173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Can be as simple as a rich text field, or several fields (rich text, image, link to a document, etc.)</a:t>
            </a:r>
            <a:endParaRPr/>
          </a:p>
        </p:txBody>
      </p:sp>
      <p:sp>
        <p:nvSpPr>
          <p:cNvPr id="55" name="CustomShape 4"/>
          <p:cNvSpPr/>
          <p:nvPr/>
        </p:nvSpPr>
        <p:spPr>
          <a:xfrm>
            <a:off x="6890760" y="5375160"/>
            <a:ext cx="30056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000000"/>
                </a:solidFill>
                <a:latin typeface="Calibri"/>
              </a:rPr>
              <a:t>Structure</a:t>
            </a:r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